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4" r:id="rId10"/>
    <p:sldId id="277" r:id="rId11"/>
    <p:sldId id="265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151515"/>
    <a:srgbClr val="007F00"/>
    <a:srgbClr val="2574A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4" autoAdjust="0"/>
    <p:restoredTop sz="96274" autoAdjust="0"/>
  </p:normalViewPr>
  <p:slideViewPr>
    <p:cSldViewPr snapToGrid="0">
      <p:cViewPr varScale="1">
        <p:scale>
          <a:sx n="120" d="100"/>
          <a:sy n="120" d="100"/>
        </p:scale>
        <p:origin x="18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372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88A1C-39F7-4220-8DEA-85B6F5BB746A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26139-DA0B-437F-A06E-C52ECE4F4D9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824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26139-DA0B-437F-A06E-C52ECE4F4D91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776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24E80-13B5-4BBF-8AA7-8B8EF30E59CA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486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6544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868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514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032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7254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738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592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740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7651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582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975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31451-E1C0-489C-A202-438F4CABE23F}" type="datetimeFigureOut">
              <a:rPr lang="de-CH" smtClean="0"/>
              <a:pPr/>
              <a:t>15.05.16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1539F-6DBE-4F7D-BC43-C73C3F16B97A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04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6"/>
            <a:ext cx="7772400" cy="1637620"/>
          </a:xfrm>
        </p:spPr>
        <p:txBody>
          <a:bodyPr>
            <a:normAutofit fontScale="90000"/>
          </a:bodyPr>
          <a:lstStyle/>
          <a:p>
            <a:r>
              <a:rPr lang="de-CH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Privacy Aware Mobility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</a:t>
            </a:r>
            <a:r>
              <a:rPr lang="de-CH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98573"/>
            <a:ext cx="6858000" cy="853848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Reading Exam Presentation</a:t>
            </a: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June 1 2016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4371300"/>
            <a:ext cx="6858000" cy="85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CH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038584" y="4371300"/>
            <a:ext cx="3002620" cy="1104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Vaibhav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Kulkarni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Advisor : Prof.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Benoît Garbinato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55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CIG Design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73167" y="2276300"/>
            <a:ext cx="3049536" cy="2152802"/>
          </a:xfrm>
          <a:prstGeom prst="roundRect">
            <a:avLst>
              <a:gd name="adj" fmla="val 16694"/>
            </a:avLst>
          </a:prstGeom>
          <a:solidFill>
            <a:schemeClr val="bg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Times New Roman"/>
                <a:cs typeface="Times New Roman"/>
              </a:rPr>
              <a:t>v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7876" y="2599512"/>
            <a:ext cx="1570485" cy="15890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94070" y="2595245"/>
            <a:ext cx="1217716" cy="1589035"/>
          </a:xfrm>
          <a:prstGeom prst="rect">
            <a:avLst/>
          </a:prstGeom>
          <a:solidFill>
            <a:srgbClr val="2574A9"/>
          </a:solidFill>
          <a:ln w="12700" cmpd="sng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2073167" y="2267713"/>
            <a:ext cx="3049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USRP N210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3796531" y="2873496"/>
            <a:ext cx="1207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/>
              </a:rPr>
              <a:t>Software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/>
              </a:rPr>
              <a:t>Radio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/>
              </a:rPr>
              <a:t>Imp.</a:t>
            </a:r>
            <a:endParaRPr lang="en-US" sz="1600" b="1" dirty="0">
              <a:solidFill>
                <a:schemeClr val="bg1"/>
              </a:solidFill>
              <a:latin typeface="+mj-lt"/>
              <a:cs typeface="Times New Roman"/>
            </a:endParaRPr>
          </a:p>
        </p:txBody>
      </p:sp>
      <p:sp>
        <p:nvSpPr>
          <p:cNvPr id="31" name="TextBox 38"/>
          <p:cNvSpPr txBox="1"/>
          <p:nvPr/>
        </p:nvSpPr>
        <p:spPr>
          <a:xfrm>
            <a:off x="2296177" y="2992844"/>
            <a:ext cx="133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cs typeface="Times New Roman"/>
              </a:rPr>
              <a:t>Record &amp; Playback</a:t>
            </a:r>
            <a:endParaRPr lang="en-US" sz="1600" b="1" dirty="0">
              <a:solidFill>
                <a:schemeClr val="bg1"/>
              </a:solidFill>
              <a:cs typeface="Times New Roman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756315" y="2065998"/>
            <a:ext cx="4097" cy="20173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760412" y="1971772"/>
            <a:ext cx="86246" cy="942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 flipV="1">
            <a:off x="4667954" y="1973823"/>
            <a:ext cx="86246" cy="9422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9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Radio Implementation</a:t>
            </a:r>
            <a:endParaRPr lang="de-CH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157222" y="1560287"/>
            <a:ext cx="2175291" cy="667657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Application Layer</a:t>
            </a: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GNU Radio </a:t>
            </a:r>
          </a:p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266078" y="2672517"/>
            <a:ext cx="1957577" cy="60083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MAC</a:t>
            </a: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CRC Generator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31274" y="2227944"/>
            <a:ext cx="1" cy="44457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877373" y="3724805"/>
            <a:ext cx="1686353" cy="2817918"/>
          </a:xfrm>
          <a:prstGeom prst="roundRect">
            <a:avLst/>
          </a:prstGeom>
          <a:noFill/>
          <a:ln>
            <a:solidFill>
              <a:srgbClr val="2574A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331392" y="4395542"/>
            <a:ext cx="1" cy="31205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1759004" y="3881184"/>
            <a:ext cx="1144781" cy="51435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Vector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Source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759002" y="4717526"/>
            <a:ext cx="1144781" cy="51435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Packet 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Encoder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759002" y="5542171"/>
            <a:ext cx="1144781" cy="51435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Rational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Resampler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331393" y="5230115"/>
            <a:ext cx="1" cy="31205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112558" y="4395542"/>
            <a:ext cx="1" cy="31205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3540170" y="3881184"/>
            <a:ext cx="1144781" cy="51435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DSSS/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FHSS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540168" y="4717526"/>
            <a:ext cx="1144781" cy="51435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Modulator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540168" y="5542171"/>
            <a:ext cx="1144781" cy="51435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DSP Freq.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Tuning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4112559" y="5230115"/>
            <a:ext cx="1" cy="31205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198671" y="4122060"/>
            <a:ext cx="0" cy="170542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906548" y="5812974"/>
            <a:ext cx="30479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187732" y="4122060"/>
            <a:ext cx="346500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3244866" y="3280231"/>
            <a:ext cx="1" cy="44457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6" idx="3"/>
          </p:cNvCxnSpPr>
          <p:nvPr/>
        </p:nvCxnSpPr>
        <p:spPr>
          <a:xfrm>
            <a:off x="4684949" y="5799350"/>
            <a:ext cx="1519913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1358942" y="3724805"/>
            <a:ext cx="3764606" cy="2817918"/>
          </a:xfrm>
          <a:prstGeom prst="roundRect">
            <a:avLst/>
          </a:prstGeom>
          <a:noFill/>
          <a:ln>
            <a:solidFill>
              <a:srgbClr val="2574A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28933" y="6190347"/>
            <a:ext cx="126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Digital PHY</a:t>
            </a:r>
            <a:endParaRPr lang="de-CH" sz="1600" dirty="0"/>
          </a:p>
        </p:txBody>
      </p:sp>
      <p:sp>
        <p:nvSpPr>
          <p:cNvPr id="99" name="TextBox 98"/>
          <p:cNvSpPr txBox="1"/>
          <p:nvPr/>
        </p:nvSpPr>
        <p:spPr>
          <a:xfrm>
            <a:off x="6124109" y="6190347"/>
            <a:ext cx="130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Analog PHY</a:t>
            </a:r>
            <a:endParaRPr lang="de-CH" sz="1600" dirty="0"/>
          </a:p>
        </p:txBody>
      </p:sp>
      <p:sp>
        <p:nvSpPr>
          <p:cNvPr id="100" name="Rounded Rectangle 99"/>
          <p:cNvSpPr/>
          <p:nvPr/>
        </p:nvSpPr>
        <p:spPr>
          <a:xfrm>
            <a:off x="6204862" y="5555795"/>
            <a:ext cx="1144781" cy="51435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LO Freq.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Tuning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6167999" y="4592628"/>
            <a:ext cx="1181644" cy="6374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Pulse Shaping Filter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206652" y="3881184"/>
            <a:ext cx="1144781" cy="51435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RF Front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End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6777251" y="5230114"/>
            <a:ext cx="0" cy="31205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6780592" y="4395540"/>
            <a:ext cx="0" cy="19708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49"/>
          <p:cNvCxnSpPr/>
          <p:nvPr/>
        </p:nvCxnSpPr>
        <p:spPr>
          <a:xfrm rot="10800000">
            <a:off x="6777251" y="3345305"/>
            <a:ext cx="0" cy="37949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0" name="Shape 77"/>
          <p:cNvSpPr/>
          <p:nvPr/>
        </p:nvSpPr>
        <p:spPr>
          <a:xfrm rot="-2700000">
            <a:off x="6650988" y="3053840"/>
            <a:ext cx="256679" cy="256679"/>
          </a:xfrm>
          <a:prstGeom prst="rtTriangl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900">
              <a:latin typeface="Times New Roman"/>
              <a:cs typeface="Times New Roman"/>
            </a:endParaRPr>
          </a:p>
        </p:txBody>
      </p:sp>
      <p:pic>
        <p:nvPicPr>
          <p:cNvPr id="121" name="Shape 78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247621" y="3043827"/>
            <a:ext cx="1022399" cy="161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55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4" grpId="0" animBg="1"/>
      <p:bldP spid="67" grpId="0" animBg="1"/>
      <p:bldP spid="69" grpId="0" animBg="1"/>
      <p:bldP spid="70" grpId="0" animBg="1"/>
      <p:bldP spid="74" grpId="0" animBg="1"/>
      <p:bldP spid="75" grpId="0" animBg="1"/>
      <p:bldP spid="76" grpId="0" animBg="1"/>
      <p:bldP spid="97" grpId="0" animBg="1"/>
      <p:bldP spid="98" grpId="0"/>
      <p:bldP spid="99" grpId="0"/>
      <p:bldP spid="100" grpId="0" animBg="1"/>
      <p:bldP spid="104" grpId="0" animBg="1"/>
      <p:bldP spid="105" grpId="0" animBg="1"/>
      <p:bldP spid="1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CIG Design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4468882" y="4524645"/>
            <a:ext cx="180000" cy="19241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281103" y="2276300"/>
            <a:ext cx="1127236" cy="1140386"/>
          </a:xfrm>
          <a:prstGeom prst="roundRect">
            <a:avLst>
              <a:gd name="adj" fmla="val 20341"/>
            </a:avLst>
          </a:prstGeom>
          <a:solidFill>
            <a:srgbClr val="FFC000"/>
          </a:solidFill>
          <a:ln w="190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73167" y="2276300"/>
            <a:ext cx="3049536" cy="2152802"/>
          </a:xfrm>
          <a:prstGeom prst="roundRect">
            <a:avLst>
              <a:gd name="adj" fmla="val 16694"/>
            </a:avLst>
          </a:prstGeom>
          <a:solidFill>
            <a:schemeClr val="bg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Times New Roman"/>
                <a:cs typeface="Times New Roman"/>
              </a:rPr>
              <a:t>v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7876" y="2599512"/>
            <a:ext cx="1570485" cy="15890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94070" y="2595245"/>
            <a:ext cx="1217716" cy="1589035"/>
          </a:xfrm>
          <a:prstGeom prst="rect">
            <a:avLst/>
          </a:prstGeom>
          <a:solidFill>
            <a:srgbClr val="2574A9"/>
          </a:solidFill>
          <a:ln w="12700" cmpd="sng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281102" y="2362061"/>
            <a:ext cx="1127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  <a:cs typeface="Times New Roman"/>
              </a:rPr>
              <a:t>Raspberry Pi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+mj-lt"/>
              <a:cs typeface="Times New Roman"/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/>
              </a:rPr>
              <a:t>Off-the-shelf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/>
              </a:rPr>
              <a:t>Chipsets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2073167" y="2267713"/>
            <a:ext cx="3049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USRP N210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3796531" y="2873496"/>
            <a:ext cx="1207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/>
              </a:rPr>
              <a:t>Software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/>
              </a:rPr>
              <a:t>Radio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/>
              </a:rPr>
              <a:t>Imp.</a:t>
            </a:r>
            <a:endParaRPr lang="en-US" sz="1600" b="1" dirty="0">
              <a:solidFill>
                <a:schemeClr val="bg1"/>
              </a:solidFill>
              <a:latin typeface="+mj-lt"/>
              <a:cs typeface="Times New Roman"/>
            </a:endParaRPr>
          </a:p>
        </p:txBody>
      </p:sp>
      <p:sp>
        <p:nvSpPr>
          <p:cNvPr id="31" name="TextBox 38"/>
          <p:cNvSpPr txBox="1"/>
          <p:nvPr/>
        </p:nvSpPr>
        <p:spPr>
          <a:xfrm>
            <a:off x="2296177" y="2992844"/>
            <a:ext cx="133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cs typeface="Times New Roman"/>
              </a:rPr>
              <a:t>Record &amp; Playback</a:t>
            </a:r>
            <a:endParaRPr lang="en-US" sz="1600" b="1" dirty="0">
              <a:solidFill>
                <a:schemeClr val="bg1"/>
              </a:solidFill>
              <a:cs typeface="Times New Roman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756315" y="2065998"/>
            <a:ext cx="4097" cy="20173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760412" y="1971772"/>
            <a:ext cx="86246" cy="942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 flipV="1">
            <a:off x="4667954" y="1973823"/>
            <a:ext cx="86246" cy="9422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111621" y="3815996"/>
            <a:ext cx="45719" cy="46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133708" y="3404228"/>
            <a:ext cx="0" cy="412475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110199" y="3380287"/>
            <a:ext cx="45719" cy="46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68822" y="4509998"/>
            <a:ext cx="610973" cy="331881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66" name="TextBox 100"/>
          <p:cNvSpPr txBox="1"/>
          <p:nvPr/>
        </p:nvSpPr>
        <p:spPr>
          <a:xfrm>
            <a:off x="2269873" y="4554816"/>
            <a:ext cx="616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Host SW</a:t>
            </a:r>
            <a:endParaRPr lang="en-US" sz="8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5681903" y="3403378"/>
            <a:ext cx="0" cy="108000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654766" y="3388522"/>
            <a:ext cx="45719" cy="46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435386" y="4638822"/>
            <a:ext cx="45719" cy="46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558061" y="4432673"/>
            <a:ext cx="0" cy="96702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535771" y="4405852"/>
            <a:ext cx="45719" cy="46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624031" y="3870436"/>
            <a:ext cx="45719" cy="1576972"/>
            <a:chOff x="5047221" y="4002979"/>
            <a:chExt cx="45719" cy="733042"/>
          </a:xfrm>
        </p:grpSpPr>
        <p:sp>
          <p:nvSpPr>
            <p:cNvPr id="81" name="Rectangle 80"/>
            <p:cNvSpPr/>
            <p:nvPr/>
          </p:nvSpPr>
          <p:spPr>
            <a:xfrm>
              <a:off x="5047221" y="4689839"/>
              <a:ext cx="45719" cy="4618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16200000" flipH="1" flipV="1">
              <a:off x="4729132" y="4345952"/>
              <a:ext cx="688480" cy="253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H="1" flipV="1">
            <a:off x="5182516" y="3514617"/>
            <a:ext cx="499854" cy="1308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182510" y="3511410"/>
            <a:ext cx="4758" cy="1115999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4655087" y="4624057"/>
            <a:ext cx="527423" cy="0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loud 76"/>
          <p:cNvSpPr/>
          <p:nvPr/>
        </p:nvSpPr>
        <p:spPr>
          <a:xfrm>
            <a:off x="3410288" y="4493350"/>
            <a:ext cx="581016" cy="308347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8" name="TextBox 82"/>
          <p:cNvSpPr txBox="1"/>
          <p:nvPr/>
        </p:nvSpPr>
        <p:spPr>
          <a:xfrm>
            <a:off x="3440951" y="4521343"/>
            <a:ext cx="5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latin typeface="Times New Roman"/>
                <a:cs typeface="Times New Roman"/>
              </a:rPr>
              <a:t>Internet</a:t>
            </a:r>
            <a:endParaRPr lang="en-US" sz="800" dirty="0">
              <a:latin typeface="Times New Roman"/>
              <a:cs typeface="Times New Roman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635362" y="4599204"/>
            <a:ext cx="45719" cy="46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35771" y="4507452"/>
            <a:ext cx="45719" cy="46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456173" y="3865718"/>
            <a:ext cx="1374343" cy="758343"/>
          </a:xfrm>
          <a:prstGeom prst="rect">
            <a:avLst/>
          </a:prstGeom>
          <a:solidFill>
            <a:schemeClr val="tx2">
              <a:lumMod val="75000"/>
              <a:alpha val="0"/>
            </a:scheme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pic>
        <p:nvPicPr>
          <p:cNvPr id="96" name="Picture 2" descr="http://www.spcf.edu.ph/wp-content/uploads/wif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32" y="3942604"/>
            <a:ext cx="532679" cy="2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https://upload.wikimedia.org/wikipedia/commons/thumb/d/da/Bluetooth.svg/393px-Bluetooth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61" y="3916708"/>
            <a:ext cx="215135" cy="32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http://www.zigbee.org/wp-content/uploads/2015/03/Join-the-ZigBee-Allian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19" y="4280755"/>
            <a:ext cx="326817" cy="3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2806" y="4298851"/>
            <a:ext cx="480209" cy="2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45" grpId="0" animBg="1"/>
      <p:bldP spid="64" grpId="0" animBg="1"/>
      <p:bldP spid="65" grpId="0" animBg="1"/>
      <p:bldP spid="66" grpId="0"/>
      <p:bldP spid="69" grpId="0" animBg="1"/>
      <p:bldP spid="70" grpId="0" animBg="1"/>
      <p:bldP spid="72" grpId="0" animBg="1"/>
      <p:bldP spid="77" grpId="0" animBg="1"/>
      <p:bldP spid="78" grpId="0"/>
      <p:bldP spid="79" grpId="0" animBg="1"/>
      <p:bldP spid="80" grpId="0" animBg="1"/>
      <p:bldP spid="8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Analog Phone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2028" y="2002742"/>
            <a:ext cx="3549499" cy="2170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846" y="2002742"/>
            <a:ext cx="3508568" cy="21701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2913" y="4189039"/>
            <a:ext cx="30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Vtech Analog </a:t>
            </a:r>
            <a:r>
              <a:rPr lang="en-US" sz="1200" dirty="0">
                <a:latin typeface="David" panose="020E0502060401010101" pitchFamily="34" charset="-79"/>
                <a:cs typeface="David" panose="020E0502060401010101" pitchFamily="34" charset="-79"/>
              </a:rPr>
              <a:t>C</a:t>
            </a:r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ordless </a:t>
            </a:r>
            <a:r>
              <a:rPr lang="en-US" sz="1200" dirty="0">
                <a:latin typeface="David" panose="020E0502060401010101" pitchFamily="34" charset="-79"/>
                <a:cs typeface="David" panose="020E0502060401010101" pitchFamily="34" charset="-79"/>
              </a:rPr>
              <a:t>P</a:t>
            </a:r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hone</a:t>
            </a:r>
            <a:endParaRPr lang="de-CH" sz="12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0456" y="4189039"/>
            <a:ext cx="308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CIG Analog </a:t>
            </a:r>
            <a:r>
              <a:rPr lang="en-US" sz="1200" dirty="0">
                <a:latin typeface="David" panose="020E0502060401010101" pitchFamily="34" charset="-79"/>
                <a:cs typeface="David" panose="020E0502060401010101" pitchFamily="34" charset="-79"/>
              </a:rPr>
              <a:t>C</a:t>
            </a:r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ordless </a:t>
            </a:r>
            <a:r>
              <a:rPr lang="en-US" sz="1200" dirty="0">
                <a:latin typeface="David" panose="020E0502060401010101" pitchFamily="34" charset="-79"/>
                <a:cs typeface="David" panose="020E0502060401010101" pitchFamily="34" charset="-79"/>
              </a:rPr>
              <a:t>P</a:t>
            </a:r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hone</a:t>
            </a:r>
            <a:endParaRPr lang="de-CH" sz="12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93130" y="5027578"/>
            <a:ext cx="4521662" cy="403046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j-lt"/>
                <a:cs typeface="David" panose="020E0502060401010101" pitchFamily="34" charset="-79"/>
              </a:rPr>
              <a:t>Correlation Coefficient : </a:t>
            </a:r>
            <a:r>
              <a:rPr lang="de-CH" sz="2000" dirty="0" smtClean="0">
                <a:solidFill>
                  <a:schemeClr val="bg1"/>
                </a:solidFill>
                <a:latin typeface="+mj-lt"/>
                <a:cs typeface="David" panose="020E0502060401010101" pitchFamily="34" charset="-79"/>
              </a:rPr>
              <a:t>0.998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080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Wireless Camera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318" y="1471480"/>
            <a:ext cx="3409008" cy="230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9318" y="1471480"/>
            <a:ext cx="3376099" cy="23022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49" y="3805850"/>
            <a:ext cx="3568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Philips Wireless </a:t>
            </a:r>
            <a:r>
              <a:rPr lang="en-US" sz="1200" dirty="0">
                <a:latin typeface="David" panose="020E0502060401010101" pitchFamily="34" charset="-79"/>
                <a:cs typeface="David" panose="020E0502060401010101" pitchFamily="34" charset="-79"/>
              </a:rPr>
              <a:t>C</a:t>
            </a:r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amera</a:t>
            </a:r>
            <a:endParaRPr lang="de-CH" sz="12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9318" y="3808953"/>
            <a:ext cx="358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CIG Wireless </a:t>
            </a:r>
            <a:r>
              <a:rPr lang="en-US" sz="1200" dirty="0">
                <a:latin typeface="David" panose="020E0502060401010101" pitchFamily="34" charset="-79"/>
                <a:cs typeface="David" panose="020E0502060401010101" pitchFamily="34" charset="-79"/>
              </a:rPr>
              <a:t>C</a:t>
            </a:r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amera</a:t>
            </a:r>
            <a:endParaRPr lang="de-CH" sz="12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4857" y="2295956"/>
            <a:ext cx="812800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8"/>
          <p:cNvSpPr/>
          <p:nvPr/>
        </p:nvSpPr>
        <p:spPr>
          <a:xfrm>
            <a:off x="6487367" y="2390592"/>
            <a:ext cx="812800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ounded Rectangle 9"/>
          <p:cNvSpPr/>
          <p:nvPr/>
        </p:nvSpPr>
        <p:spPr>
          <a:xfrm>
            <a:off x="1743522" y="4275048"/>
            <a:ext cx="5656956" cy="403046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j-lt"/>
                <a:cs typeface="David" panose="020E0502060401010101" pitchFamily="34" charset="-79"/>
              </a:rPr>
              <a:t>Correlation Coefficient per Packet : </a:t>
            </a:r>
            <a:r>
              <a:rPr lang="de-CH" sz="2000" dirty="0" smtClean="0">
                <a:solidFill>
                  <a:schemeClr val="bg1"/>
                </a:solidFill>
                <a:latin typeface="+mj-lt"/>
                <a:cs typeface="David" panose="020E0502060401010101" pitchFamily="34" charset="-79"/>
              </a:rPr>
              <a:t>0.930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5326" y="4169535"/>
            <a:ext cx="3352384" cy="25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Impact on Communication Link</a:t>
            </a:r>
            <a:endParaRPr lang="de-CH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4415" y="1693591"/>
            <a:ext cx="5145554" cy="31243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29"/>
          <p:cNvGrpSpPr/>
          <p:nvPr/>
        </p:nvGrpSpPr>
        <p:grpSpPr>
          <a:xfrm>
            <a:off x="1956989" y="1755792"/>
            <a:ext cx="620352" cy="1024975"/>
            <a:chOff x="3460277" y="4610640"/>
            <a:chExt cx="861889" cy="1438986"/>
          </a:xfrm>
        </p:grpSpPr>
        <p:sp>
          <p:nvSpPr>
            <p:cNvPr id="6" name="Oval 5"/>
            <p:cNvSpPr/>
            <p:nvPr/>
          </p:nvSpPr>
          <p:spPr bwMode="auto">
            <a:xfrm>
              <a:off x="3654575" y="4682880"/>
              <a:ext cx="475182" cy="475182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r="2700000">
                <a:srgbClr val="66A1DB"/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de-DE" smtClean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590985" y="4610640"/>
              <a:ext cx="587496" cy="587496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r="2700000">
                <a:srgbClr val="66A1DB"/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de-DE" smtClean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743385" y="4763040"/>
              <a:ext cx="351840" cy="351840"/>
            </a:xfrm>
            <a:prstGeom prst="ellipse">
              <a:avLst/>
            </a:prstGeom>
            <a:noFill/>
            <a:ln w="9525" cap="flat" cmpd="sng" algn="ctr">
              <a:solidFill>
                <a:srgbClr val="8DACE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r="2700000">
                <a:srgbClr val="66A1DB"/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de-DE" smtClean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pic>
          <p:nvPicPr>
            <p:cNvPr id="9" name="Picture 8" descr="senso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0277" y="4827311"/>
              <a:ext cx="861889" cy="1222315"/>
            </a:xfrm>
            <a:prstGeom prst="rect">
              <a:avLst/>
            </a:prstGeom>
          </p:spPr>
        </p:pic>
      </p:grpSp>
      <p:cxnSp>
        <p:nvCxnSpPr>
          <p:cNvPr id="10" name="Straight Arrow Connector 9"/>
          <p:cNvCxnSpPr/>
          <p:nvPr/>
        </p:nvCxnSpPr>
        <p:spPr>
          <a:xfrm>
            <a:off x="2265984" y="2712006"/>
            <a:ext cx="0" cy="88927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D603_10-APP-global-00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782" b="16370"/>
          <a:stretch/>
        </p:blipFill>
        <p:spPr>
          <a:xfrm>
            <a:off x="5724280" y="1783661"/>
            <a:ext cx="386101" cy="777033"/>
          </a:xfrm>
          <a:prstGeom prst="rect">
            <a:avLst/>
          </a:prstGeom>
        </p:spPr>
      </p:pic>
      <p:pic>
        <p:nvPicPr>
          <p:cNvPr id="17" name="Picture 16" descr="SCD603_10-A2P-global-00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9" r="34900" b="10680"/>
          <a:stretch/>
        </p:blipFill>
        <p:spPr>
          <a:xfrm>
            <a:off x="5652134" y="3772614"/>
            <a:ext cx="463897" cy="7298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12665" y="2115661"/>
            <a:ext cx="1521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802.15.4 Transmitter 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472589" y="3951854"/>
            <a:ext cx="1300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802.15.4 Receiver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031223" y="3906692"/>
            <a:ext cx="95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Interferer </a:t>
            </a:r>
          </a:p>
          <a:p>
            <a:r>
              <a:rPr lang="en-US" sz="1200" dirty="0" smtClean="0"/>
              <a:t>Transmitter 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092104" y="201237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Interferer</a:t>
            </a:r>
          </a:p>
          <a:p>
            <a:r>
              <a:rPr lang="en-US" sz="1200" dirty="0" smtClean="0"/>
              <a:t>Receiver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039265" y="2129053"/>
            <a:ext cx="752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CIG </a:t>
            </a:r>
          </a:p>
          <a:p>
            <a:r>
              <a:rPr lang="en-US" sz="1200" dirty="0" smtClean="0"/>
              <a:t>Receiver </a:t>
            </a:r>
            <a:endParaRPr lang="en-US" sz="12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257123" y="4571354"/>
            <a:ext cx="368067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33451" y="4312204"/>
            <a:ext cx="146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Distance 3m and 6m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82511" y="2887761"/>
            <a:ext cx="150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Packet length 20 </a:t>
            </a:r>
            <a:endParaRPr lang="en-US" sz="1200" dirty="0"/>
          </a:p>
          <a:p>
            <a:r>
              <a:rPr lang="en-US" sz="1200" dirty="0" smtClean="0"/>
              <a:t>Bytes and 60 Bytes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1954291" y="3027695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4m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6034013" y="4071503"/>
            <a:ext cx="95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CIG </a:t>
            </a:r>
          </a:p>
          <a:p>
            <a:r>
              <a:rPr lang="en-US" sz="1200" dirty="0" smtClean="0"/>
              <a:t>Transmitter </a:t>
            </a:r>
            <a:endParaRPr lang="en-US" sz="1200" dirty="0"/>
          </a:p>
        </p:txBody>
      </p:sp>
      <p:grpSp>
        <p:nvGrpSpPr>
          <p:cNvPr id="49" name="Group 29"/>
          <p:cNvGrpSpPr/>
          <p:nvPr/>
        </p:nvGrpSpPr>
        <p:grpSpPr>
          <a:xfrm>
            <a:off x="1950793" y="3601280"/>
            <a:ext cx="620352" cy="1024975"/>
            <a:chOff x="3460277" y="4610640"/>
            <a:chExt cx="861889" cy="1438986"/>
          </a:xfrm>
        </p:grpSpPr>
        <p:sp>
          <p:nvSpPr>
            <p:cNvPr id="50" name="Oval 49"/>
            <p:cNvSpPr/>
            <p:nvPr/>
          </p:nvSpPr>
          <p:spPr bwMode="auto">
            <a:xfrm>
              <a:off x="3654575" y="4682880"/>
              <a:ext cx="475182" cy="475182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r="2700000">
                <a:srgbClr val="66A1DB"/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de-DE" smtClean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3590985" y="4610640"/>
              <a:ext cx="587496" cy="587496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r="2700000">
                <a:srgbClr val="66A1DB"/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de-DE" smtClean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3743385" y="4763040"/>
              <a:ext cx="351840" cy="351840"/>
            </a:xfrm>
            <a:prstGeom prst="ellipse">
              <a:avLst/>
            </a:prstGeom>
            <a:noFill/>
            <a:ln w="9525" cap="flat" cmpd="sng" algn="ctr">
              <a:solidFill>
                <a:srgbClr val="8DACE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r="2700000">
                <a:srgbClr val="66A1DB"/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de-DE" smtClean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pic>
          <p:nvPicPr>
            <p:cNvPr id="53" name="Picture 52" descr="senso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0277" y="4827311"/>
              <a:ext cx="861889" cy="1222315"/>
            </a:xfrm>
            <a:prstGeom prst="rect">
              <a:avLst/>
            </a:prstGeom>
          </p:spPr>
        </p:pic>
      </p:grpSp>
      <p:sp>
        <p:nvSpPr>
          <p:cNvPr id="54" name="Rectangle 53"/>
          <p:cNvSpPr/>
          <p:nvPr/>
        </p:nvSpPr>
        <p:spPr>
          <a:xfrm>
            <a:off x="5431704" y="4104906"/>
            <a:ext cx="660400" cy="3762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5" name="Straight Connector 54"/>
          <p:cNvCxnSpPr/>
          <p:nvPr/>
        </p:nvCxnSpPr>
        <p:spPr>
          <a:xfrm>
            <a:off x="5761904" y="3807363"/>
            <a:ext cx="0" cy="29028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618808" y="3669477"/>
            <a:ext cx="143096" cy="143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761904" y="3669477"/>
            <a:ext cx="145143" cy="14514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431704" y="4148448"/>
            <a:ext cx="66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CIG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431704" y="2177519"/>
            <a:ext cx="660400" cy="3762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5" name="Straight Connector 64"/>
          <p:cNvCxnSpPr/>
          <p:nvPr/>
        </p:nvCxnSpPr>
        <p:spPr>
          <a:xfrm>
            <a:off x="5761904" y="1879976"/>
            <a:ext cx="0" cy="29028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618808" y="1742090"/>
            <a:ext cx="143096" cy="143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761904" y="1742090"/>
            <a:ext cx="145143" cy="14514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431704" y="2221061"/>
            <a:ext cx="66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CIG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34415" y="5021943"/>
            <a:ext cx="53501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Packet reception rate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Packet corruption and loss rate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Packet burst error and symbol burst error length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744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20" grpId="0"/>
      <p:bldP spid="20" grpId="1"/>
      <p:bldP spid="21" grpId="0"/>
      <p:bldP spid="21" grpId="1"/>
      <p:bldP spid="42" grpId="0"/>
      <p:bldP spid="44" grpId="0"/>
      <p:bldP spid="45" grpId="0"/>
      <p:bldP spid="46" grpId="0"/>
      <p:bldP spid="47" grpId="0"/>
      <p:bldP spid="54" grpId="0" animBg="1"/>
      <p:bldP spid="58" grpId="0"/>
      <p:bldP spid="64" grpId="0" animBg="1"/>
      <p:bldP spid="68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Link Impact Comparison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2573" y="4438245"/>
            <a:ext cx="3993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cs typeface="David" panose="020E0502060401010101" pitchFamily="34" charset="-79"/>
              </a:rPr>
              <a:t>Packet Reception </a:t>
            </a:r>
            <a:r>
              <a:rPr lang="en-US" sz="1200" dirty="0">
                <a:cs typeface="David" panose="020E0502060401010101" pitchFamily="34" charset="-79"/>
              </a:rPr>
              <a:t>R</a:t>
            </a:r>
            <a:r>
              <a:rPr lang="en-US" sz="1200" dirty="0" smtClean="0">
                <a:cs typeface="David" panose="020E0502060401010101" pitchFamily="34" charset="-79"/>
              </a:rPr>
              <a:t>ate </a:t>
            </a:r>
            <a:r>
              <a:rPr lang="en-US" sz="1200" dirty="0">
                <a:cs typeface="David" panose="020E0502060401010101" pitchFamily="34" charset="-79"/>
              </a:rPr>
              <a:t>C</a:t>
            </a:r>
            <a:r>
              <a:rPr lang="en-US" sz="1200" dirty="0" smtClean="0">
                <a:cs typeface="David" panose="020E0502060401010101" pitchFamily="34" charset="-79"/>
              </a:rPr>
              <a:t>omparison</a:t>
            </a:r>
            <a:endParaRPr lang="de-CH" sz="1200" dirty="0">
              <a:cs typeface="David" panose="020E0502060401010101" pitchFamily="34" charset="-79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64101" y="4867921"/>
            <a:ext cx="4521662" cy="40304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High accuracy for analog phone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05468" y="5477247"/>
            <a:ext cx="5438928" cy="403046"/>
          </a:xfrm>
          <a:prstGeom prst="roundRect">
            <a:avLst/>
          </a:prstGeom>
          <a:solidFill>
            <a:srgbClr val="2574A9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Reasonable accuracy for microwave oven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64101" y="6086573"/>
            <a:ext cx="4575246" cy="40304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Low accuracy for wireless camera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2898" y="1663576"/>
            <a:ext cx="4980295" cy="2781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93856" y="1838401"/>
            <a:ext cx="210457" cy="210457"/>
          </a:xfrm>
          <a:prstGeom prst="rect">
            <a:avLst/>
          </a:prstGeom>
          <a:solidFill>
            <a:srgbClr val="15151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7090226" y="2229840"/>
            <a:ext cx="210457" cy="210457"/>
          </a:xfrm>
          <a:prstGeom prst="rect">
            <a:avLst/>
          </a:prstGeom>
          <a:solidFill>
            <a:srgbClr val="54545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Box 5"/>
          <p:cNvSpPr txBox="1"/>
          <p:nvPr/>
        </p:nvSpPr>
        <p:spPr>
          <a:xfrm>
            <a:off x="7300683" y="1805129"/>
            <a:ext cx="134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 Interference</a:t>
            </a:r>
            <a:endParaRPr lang="de-CH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300683" y="2196568"/>
            <a:ext cx="134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Actual Interferer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65598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5" grpId="0" animBg="1"/>
      <p:bldP spid="13" grpId="0" animBg="1"/>
      <p:bldP spid="6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Interferer Localization</a:t>
            </a:r>
            <a:endParaRPr lang="de-CH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167"/>
            <a:ext cx="7886700" cy="11741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Estimate location of uncooperative interfering radios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Unknown parameters such as wireless signal strength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Current approaches: PinPoint and WiFiNet</a:t>
            </a:r>
          </a:p>
          <a:p>
            <a:pPr>
              <a:buFont typeface="Wingdings" panose="05000000000000000000" pitchFamily="2" charset="2"/>
              <a:buChar char="§"/>
            </a:pPr>
            <a:endParaRPr lang="de-CH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785" y="3820733"/>
            <a:ext cx="590399" cy="632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5389" y="5587388"/>
            <a:ext cx="590399" cy="632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2704" y="4714268"/>
            <a:ext cx="590399" cy="632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8371" y="3695290"/>
            <a:ext cx="480605" cy="701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3735" y="3700070"/>
            <a:ext cx="389469" cy="39211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954701" y="3537959"/>
            <a:ext cx="1019108" cy="1020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8547" y="3291878"/>
            <a:ext cx="1508863" cy="15116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charset="0"/>
              </a:rPr>
              <a:t> </a:t>
            </a:r>
          </a:p>
        </p:txBody>
      </p:sp>
      <p:sp>
        <p:nvSpPr>
          <p:cNvPr id="11" name="Oval 10"/>
          <p:cNvSpPr/>
          <p:nvPr/>
        </p:nvSpPr>
        <p:spPr>
          <a:xfrm>
            <a:off x="3482570" y="3081653"/>
            <a:ext cx="1958337" cy="1959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charset="0"/>
              </a:rPr>
              <a:t>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44107" y="4173709"/>
            <a:ext cx="2188941" cy="24493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46857" y="4201188"/>
            <a:ext cx="2711069" cy="767444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97317" y="4410217"/>
            <a:ext cx="30642" cy="1104268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39714" y="4513311"/>
            <a:ext cx="1668462" cy="1346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auto">
          <a:xfrm>
            <a:off x="1622777" y="4658621"/>
            <a:ext cx="381961" cy="270783"/>
          </a:xfrm>
          <a:custGeom>
            <a:avLst/>
            <a:gdLst>
              <a:gd name="connsiteX0" fmla="*/ 0 w 7580718"/>
              <a:gd name="connsiteY0" fmla="*/ 3617829 h 7020769"/>
              <a:gd name="connsiteX1" fmla="*/ 2405050 w 7580718"/>
              <a:gd name="connsiteY1" fmla="*/ 481094 h 7020769"/>
              <a:gd name="connsiteX2" fmla="*/ 5291110 w 7580718"/>
              <a:gd name="connsiteY2" fmla="*/ 6504395 h 7020769"/>
              <a:gd name="connsiteX3" fmla="*/ 7580718 w 7580718"/>
              <a:gd name="connsiteY3" fmla="*/ 3579341 h 702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718" h="7020769">
                <a:moveTo>
                  <a:pt x="0" y="3617829"/>
                </a:moveTo>
                <a:cubicBezTo>
                  <a:pt x="761599" y="1808914"/>
                  <a:pt x="1523198" y="0"/>
                  <a:pt x="2405050" y="481094"/>
                </a:cubicBezTo>
                <a:cubicBezTo>
                  <a:pt x="3286902" y="962188"/>
                  <a:pt x="4428499" y="5988021"/>
                  <a:pt x="5291110" y="6504395"/>
                </a:cubicBezTo>
                <a:cubicBezTo>
                  <a:pt x="6153721" y="7020769"/>
                  <a:pt x="6867219" y="5300055"/>
                  <a:pt x="7580718" y="3579341"/>
                </a:cubicBezTo>
              </a:path>
            </a:pathLst>
          </a:custGeom>
          <a:ln w="38100">
            <a:headEnd type="none" w="med" len="med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 bwMode="auto">
          <a:xfrm>
            <a:off x="2002710" y="4666521"/>
            <a:ext cx="381961" cy="270783"/>
          </a:xfrm>
          <a:custGeom>
            <a:avLst/>
            <a:gdLst>
              <a:gd name="connsiteX0" fmla="*/ 0 w 7580718"/>
              <a:gd name="connsiteY0" fmla="*/ 3617829 h 7020769"/>
              <a:gd name="connsiteX1" fmla="*/ 2405050 w 7580718"/>
              <a:gd name="connsiteY1" fmla="*/ 481094 h 7020769"/>
              <a:gd name="connsiteX2" fmla="*/ 5291110 w 7580718"/>
              <a:gd name="connsiteY2" fmla="*/ 6504395 h 7020769"/>
              <a:gd name="connsiteX3" fmla="*/ 7580718 w 7580718"/>
              <a:gd name="connsiteY3" fmla="*/ 3579341 h 702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718" h="7020769">
                <a:moveTo>
                  <a:pt x="0" y="3617829"/>
                </a:moveTo>
                <a:cubicBezTo>
                  <a:pt x="761599" y="1808914"/>
                  <a:pt x="1523198" y="0"/>
                  <a:pt x="2405050" y="481094"/>
                </a:cubicBezTo>
                <a:cubicBezTo>
                  <a:pt x="3286902" y="962188"/>
                  <a:pt x="4428499" y="5988021"/>
                  <a:pt x="5291110" y="6504395"/>
                </a:cubicBezTo>
                <a:cubicBezTo>
                  <a:pt x="6153721" y="7020769"/>
                  <a:pt x="6867219" y="5300055"/>
                  <a:pt x="7580718" y="3579341"/>
                </a:cubicBezTo>
              </a:path>
            </a:pathLst>
          </a:custGeom>
          <a:ln w="38100">
            <a:headEnd type="none" w="med" len="med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47846" y="5032143"/>
            <a:ext cx="163065" cy="498022"/>
          </a:xfrm>
          <a:prstGeom prst="rect">
            <a:avLst/>
          </a:prstGeom>
          <a:solidFill>
            <a:srgbClr val="FF0000">
              <a:alpha val="9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2189" y="5046355"/>
            <a:ext cx="128052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>
                <a:cs typeface="David" panose="020E0502060401010101" pitchFamily="34" charset="-79"/>
              </a:rPr>
              <a:t>Received </a:t>
            </a:r>
          </a:p>
          <a:p>
            <a:r>
              <a:rPr lang="en-US" sz="1200" dirty="0" smtClean="0">
                <a:cs typeface="David" panose="020E0502060401010101" pitchFamily="34" charset="-79"/>
              </a:rPr>
              <a:t>Signal Strength</a:t>
            </a:r>
            <a:endParaRPr lang="en-US" sz="1200" dirty="0">
              <a:cs typeface="David" panose="020E0502060401010101" pitchFamily="34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 rot="-60000">
            <a:off x="719684" y="4536013"/>
            <a:ext cx="1060925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200" dirty="0">
                <a:cs typeface="David" panose="020E0502060401010101" pitchFamily="34" charset="-79"/>
              </a:rPr>
              <a:t>Device </a:t>
            </a:r>
          </a:p>
          <a:p>
            <a:r>
              <a:rPr lang="en-US" sz="1200" dirty="0">
                <a:cs typeface="David" panose="020E0502060401010101" pitchFamily="34" charset="-79"/>
              </a:rPr>
              <a:t>Signatures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05772" y="5213841"/>
            <a:ext cx="1668462" cy="13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 bwMode="auto">
          <a:xfrm>
            <a:off x="5888835" y="5359150"/>
            <a:ext cx="381961" cy="270783"/>
          </a:xfrm>
          <a:custGeom>
            <a:avLst/>
            <a:gdLst>
              <a:gd name="connsiteX0" fmla="*/ 0 w 7580718"/>
              <a:gd name="connsiteY0" fmla="*/ 3617829 h 7020769"/>
              <a:gd name="connsiteX1" fmla="*/ 2405050 w 7580718"/>
              <a:gd name="connsiteY1" fmla="*/ 481094 h 7020769"/>
              <a:gd name="connsiteX2" fmla="*/ 5291110 w 7580718"/>
              <a:gd name="connsiteY2" fmla="*/ 6504395 h 7020769"/>
              <a:gd name="connsiteX3" fmla="*/ 7580718 w 7580718"/>
              <a:gd name="connsiteY3" fmla="*/ 3579341 h 702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718" h="7020769">
                <a:moveTo>
                  <a:pt x="0" y="3617829"/>
                </a:moveTo>
                <a:cubicBezTo>
                  <a:pt x="761599" y="1808914"/>
                  <a:pt x="1523198" y="0"/>
                  <a:pt x="2405050" y="481094"/>
                </a:cubicBezTo>
                <a:cubicBezTo>
                  <a:pt x="3286902" y="962188"/>
                  <a:pt x="4428499" y="5988021"/>
                  <a:pt x="5291110" y="6504395"/>
                </a:cubicBezTo>
                <a:cubicBezTo>
                  <a:pt x="6153721" y="7020769"/>
                  <a:pt x="6867219" y="5300055"/>
                  <a:pt x="7580718" y="3579341"/>
                </a:cubicBezTo>
              </a:path>
            </a:pathLst>
          </a:custGeom>
          <a:ln w="38100">
            <a:headEnd type="none" w="med" len="med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auto">
          <a:xfrm>
            <a:off x="6268768" y="5359149"/>
            <a:ext cx="381961" cy="270783"/>
          </a:xfrm>
          <a:custGeom>
            <a:avLst/>
            <a:gdLst>
              <a:gd name="connsiteX0" fmla="*/ 0 w 7580718"/>
              <a:gd name="connsiteY0" fmla="*/ 3617829 h 7020769"/>
              <a:gd name="connsiteX1" fmla="*/ 2405050 w 7580718"/>
              <a:gd name="connsiteY1" fmla="*/ 481094 h 7020769"/>
              <a:gd name="connsiteX2" fmla="*/ 5291110 w 7580718"/>
              <a:gd name="connsiteY2" fmla="*/ 6504395 h 7020769"/>
              <a:gd name="connsiteX3" fmla="*/ 7580718 w 7580718"/>
              <a:gd name="connsiteY3" fmla="*/ 3579341 h 702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718" h="7020769">
                <a:moveTo>
                  <a:pt x="0" y="3617829"/>
                </a:moveTo>
                <a:cubicBezTo>
                  <a:pt x="761599" y="1808914"/>
                  <a:pt x="1523198" y="0"/>
                  <a:pt x="2405050" y="481094"/>
                </a:cubicBezTo>
                <a:cubicBezTo>
                  <a:pt x="3286902" y="962188"/>
                  <a:pt x="4428499" y="5988021"/>
                  <a:pt x="5291110" y="6504395"/>
                </a:cubicBezTo>
                <a:cubicBezTo>
                  <a:pt x="6153721" y="7020769"/>
                  <a:pt x="6867219" y="5300055"/>
                  <a:pt x="7580718" y="3579341"/>
                </a:cubicBezTo>
              </a:path>
            </a:pathLst>
          </a:custGeom>
          <a:ln w="38100">
            <a:headEnd type="none" w="med" len="med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213904" y="5732672"/>
            <a:ext cx="163065" cy="498022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988247" y="5746884"/>
            <a:ext cx="128052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>
                <a:cs typeface="David" panose="020E0502060401010101" pitchFamily="34" charset="-79"/>
              </a:rPr>
              <a:t>Received </a:t>
            </a:r>
          </a:p>
          <a:p>
            <a:r>
              <a:rPr lang="en-US" sz="1200" dirty="0" smtClean="0">
                <a:cs typeface="David" panose="020E0502060401010101" pitchFamily="34" charset="-79"/>
              </a:rPr>
              <a:t>Signal Strength</a:t>
            </a:r>
            <a:endParaRPr lang="en-US" sz="1200" dirty="0">
              <a:cs typeface="David" panose="020E0502060401010101" pitchFamily="34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 rot="-60000">
            <a:off x="4985742" y="5236542"/>
            <a:ext cx="1060925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200" dirty="0">
                <a:cs typeface="David" panose="020E0502060401010101" pitchFamily="34" charset="-79"/>
              </a:rPr>
              <a:t>Device </a:t>
            </a:r>
          </a:p>
          <a:p>
            <a:r>
              <a:rPr lang="en-US" sz="1200" dirty="0">
                <a:cs typeface="David" panose="020E0502060401010101" pitchFamily="34" charset="-79"/>
              </a:rPr>
              <a:t>Signatures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71706" y="3342434"/>
            <a:ext cx="1668462" cy="1278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 bwMode="auto">
          <a:xfrm>
            <a:off x="7654769" y="3487743"/>
            <a:ext cx="381961" cy="270783"/>
          </a:xfrm>
          <a:custGeom>
            <a:avLst/>
            <a:gdLst>
              <a:gd name="connsiteX0" fmla="*/ 0 w 7580718"/>
              <a:gd name="connsiteY0" fmla="*/ 3617829 h 7020769"/>
              <a:gd name="connsiteX1" fmla="*/ 2405050 w 7580718"/>
              <a:gd name="connsiteY1" fmla="*/ 481094 h 7020769"/>
              <a:gd name="connsiteX2" fmla="*/ 5291110 w 7580718"/>
              <a:gd name="connsiteY2" fmla="*/ 6504395 h 7020769"/>
              <a:gd name="connsiteX3" fmla="*/ 7580718 w 7580718"/>
              <a:gd name="connsiteY3" fmla="*/ 3579341 h 702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718" h="7020769">
                <a:moveTo>
                  <a:pt x="0" y="3617829"/>
                </a:moveTo>
                <a:cubicBezTo>
                  <a:pt x="761599" y="1808914"/>
                  <a:pt x="1523198" y="0"/>
                  <a:pt x="2405050" y="481094"/>
                </a:cubicBezTo>
                <a:cubicBezTo>
                  <a:pt x="3286902" y="962188"/>
                  <a:pt x="4428499" y="5988021"/>
                  <a:pt x="5291110" y="6504395"/>
                </a:cubicBezTo>
                <a:cubicBezTo>
                  <a:pt x="6153721" y="7020769"/>
                  <a:pt x="6867219" y="5300055"/>
                  <a:pt x="7580718" y="3579341"/>
                </a:cubicBezTo>
              </a:path>
            </a:pathLst>
          </a:custGeom>
          <a:ln w="38100">
            <a:headEnd type="none" w="med" len="med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 bwMode="auto">
          <a:xfrm>
            <a:off x="8034088" y="3487743"/>
            <a:ext cx="381961" cy="270783"/>
          </a:xfrm>
          <a:custGeom>
            <a:avLst/>
            <a:gdLst>
              <a:gd name="connsiteX0" fmla="*/ 0 w 7580718"/>
              <a:gd name="connsiteY0" fmla="*/ 3617829 h 7020769"/>
              <a:gd name="connsiteX1" fmla="*/ 2405050 w 7580718"/>
              <a:gd name="connsiteY1" fmla="*/ 481094 h 7020769"/>
              <a:gd name="connsiteX2" fmla="*/ 5291110 w 7580718"/>
              <a:gd name="connsiteY2" fmla="*/ 6504395 h 7020769"/>
              <a:gd name="connsiteX3" fmla="*/ 7580718 w 7580718"/>
              <a:gd name="connsiteY3" fmla="*/ 3579341 h 702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718" h="7020769">
                <a:moveTo>
                  <a:pt x="0" y="3617829"/>
                </a:moveTo>
                <a:cubicBezTo>
                  <a:pt x="761599" y="1808914"/>
                  <a:pt x="1523198" y="0"/>
                  <a:pt x="2405050" y="481094"/>
                </a:cubicBezTo>
                <a:cubicBezTo>
                  <a:pt x="3286902" y="962188"/>
                  <a:pt x="4428499" y="5988021"/>
                  <a:pt x="5291110" y="6504395"/>
                </a:cubicBezTo>
                <a:cubicBezTo>
                  <a:pt x="6153721" y="7020769"/>
                  <a:pt x="6867219" y="5300055"/>
                  <a:pt x="7580718" y="3579341"/>
                </a:cubicBezTo>
              </a:path>
            </a:pathLst>
          </a:custGeom>
          <a:ln w="38100">
            <a:headEnd type="none" w="med" len="med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979838" y="3861265"/>
            <a:ext cx="163065" cy="498022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754181" y="3875477"/>
            <a:ext cx="128052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>
                <a:cs typeface="David" panose="020E0502060401010101" pitchFamily="34" charset="-79"/>
              </a:rPr>
              <a:t>Received </a:t>
            </a:r>
          </a:p>
          <a:p>
            <a:r>
              <a:rPr lang="en-US" sz="1200" dirty="0" smtClean="0">
                <a:cs typeface="David" panose="020E0502060401010101" pitchFamily="34" charset="-79"/>
              </a:rPr>
              <a:t>Signal Strength</a:t>
            </a:r>
            <a:endParaRPr lang="en-US" sz="1200" dirty="0">
              <a:cs typeface="David" panose="020E0502060401010101" pitchFamily="34" charset="-79"/>
            </a:endParaRPr>
          </a:p>
        </p:txBody>
      </p:sp>
      <p:sp>
        <p:nvSpPr>
          <p:cNvPr id="32" name="TextBox 31"/>
          <p:cNvSpPr txBox="1"/>
          <p:nvPr/>
        </p:nvSpPr>
        <p:spPr>
          <a:xfrm rot="-60000">
            <a:off x="6751676" y="3365135"/>
            <a:ext cx="1060925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200" dirty="0">
                <a:cs typeface="David" panose="020E0502060401010101" pitchFamily="34" charset="-79"/>
              </a:rPr>
              <a:t>Device </a:t>
            </a:r>
          </a:p>
          <a:p>
            <a:r>
              <a:rPr lang="en-US" sz="1200" dirty="0">
                <a:cs typeface="David" panose="020E0502060401010101" pitchFamily="34" charset="-79"/>
              </a:rPr>
              <a:t>Signatures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7429" y="5582803"/>
            <a:ext cx="128052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>
                <a:cs typeface="David" panose="020E0502060401010101" pitchFamily="34" charset="-79"/>
              </a:rPr>
              <a:t>Angle of Arrival</a:t>
            </a:r>
            <a:endParaRPr lang="en-US" sz="1200" dirty="0">
              <a:cs typeface="David" panose="020E0502060401010101" pitchFamily="34" charset="-79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2631" y="6265044"/>
            <a:ext cx="128052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>
                <a:cs typeface="David" panose="020E0502060401010101" pitchFamily="34" charset="-79"/>
              </a:rPr>
              <a:t>Angle of Arrival</a:t>
            </a:r>
            <a:endParaRPr lang="en-US" sz="1200" dirty="0">
              <a:cs typeface="David" panose="020E0502060401010101" pitchFamily="34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75517" y="4354013"/>
            <a:ext cx="128052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>
                <a:cs typeface="David" panose="020E0502060401010101" pitchFamily="34" charset="-79"/>
              </a:rPr>
              <a:t>Angle of Arrival</a:t>
            </a:r>
            <a:endParaRPr lang="en-US" sz="1200" dirty="0">
              <a:cs typeface="David" panose="020E0502060401010101" pitchFamily="34" charset="-79"/>
            </a:endParaRPr>
          </a:p>
        </p:txBody>
      </p:sp>
      <p:pic>
        <p:nvPicPr>
          <p:cNvPr id="36" name="Picture 2" descr="https://camo.githubusercontent.com/6aac497868deed46b732411aa2466c6da19bf871/68747470733a2f2f662e636c6f75642e6769746875622e636f6d2f6173736574732f313036373930372f313733313732342f37353661333561322d363330662d313165332d383732632d3936323166666364623830322e706e6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b="15286"/>
          <a:stretch/>
        </p:blipFill>
        <p:spPr bwMode="auto">
          <a:xfrm>
            <a:off x="1115381" y="4090022"/>
            <a:ext cx="373329" cy="25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camo.githubusercontent.com/6aac497868deed46b732411aa2466c6da19bf871/68747470733a2f2f662e636c6f75642e6769746875622e636f6d2f6173736574732f313036373930372f313733313732342f37353661333561322d363330662d313165332d383732632d3936323166666364623830322e706e6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b="15286"/>
          <a:stretch/>
        </p:blipFill>
        <p:spPr bwMode="auto">
          <a:xfrm>
            <a:off x="4005466" y="5857960"/>
            <a:ext cx="373329" cy="25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amo.githubusercontent.com/6aac497868deed46b732411aa2466c6da19bf871/68747470733a2f2f662e636c6f75642e6769746875622e636f6d2f6173736574732f313036373930372f313733313732342f37353661333561322d363330662d313165332d383732632d3936323166666364623830322e706e6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b="15286"/>
          <a:stretch/>
        </p:blipFill>
        <p:spPr bwMode="auto">
          <a:xfrm>
            <a:off x="7136856" y="5032143"/>
            <a:ext cx="373329" cy="25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7325"/>
            <a:ext cx="7886700" cy="15385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Single omnidirectional antenna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Limited spectral view and scanning rate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Constrained computational capability</a:t>
            </a:r>
            <a:endParaRPr lang="de-CH" sz="2400" dirty="0"/>
          </a:p>
        </p:txBody>
      </p:sp>
      <p:pic>
        <p:nvPicPr>
          <p:cNvPr id="4" name="Picture 2" descr="http://1.bp.blogspot.com/-K8bB60Hi-TY/TolAx90oV2I/AAAAAAAAANw/V2mdPXZaTCc/s1600/tm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39" y="2111601"/>
            <a:ext cx="1757611" cy="113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57738" y="3229428"/>
            <a:ext cx="1757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TMote Sky Node</a:t>
            </a:r>
            <a:endParaRPr lang="de-CH" sz="1400" dirty="0"/>
          </a:p>
        </p:txBody>
      </p:sp>
      <p:pic>
        <p:nvPicPr>
          <p:cNvPr id="8" name="Picture 6" descr="Access Point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3" y="4011846"/>
            <a:ext cx="862013" cy="930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139371" y="4942121"/>
            <a:ext cx="6792686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39371" y="4985662"/>
            <a:ext cx="679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Distance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 17"/>
          <p:cNvGrpSpPr>
            <a:grpSpLocks noChangeAspect="1"/>
          </p:cNvGrpSpPr>
          <p:nvPr/>
        </p:nvGrpSpPr>
        <p:grpSpPr bwMode="auto">
          <a:xfrm>
            <a:off x="6823051" y="4271484"/>
            <a:ext cx="678089" cy="589236"/>
            <a:chOff x="3429000" y="1917123"/>
            <a:chExt cx="1171566" cy="1016429"/>
          </a:xfrm>
        </p:grpSpPr>
        <p:pic>
          <p:nvPicPr>
            <p:cNvPr id="13" name="Picture 16" descr="Plainwifi Clip Ar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1917123"/>
              <a:ext cx="1171566" cy="10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8" descr="Green Wifi Link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1917123"/>
              <a:ext cx="1171566" cy="101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8" descr="Green Wifi Link Clip 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8"/>
          <a:stretch>
            <a:fillRect/>
          </a:stretch>
        </p:blipFill>
        <p:spPr bwMode="auto">
          <a:xfrm>
            <a:off x="4893990" y="4578436"/>
            <a:ext cx="743490" cy="2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Green Wifi Link Clip 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8"/>
          <a:stretch>
            <a:fillRect/>
          </a:stretch>
        </p:blipFill>
        <p:spPr bwMode="auto">
          <a:xfrm>
            <a:off x="2848622" y="4541640"/>
            <a:ext cx="743490" cy="2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rc 19"/>
          <p:cNvSpPr/>
          <p:nvPr/>
        </p:nvSpPr>
        <p:spPr>
          <a:xfrm rot="18833162">
            <a:off x="2832806" y="4441137"/>
            <a:ext cx="737117" cy="709170"/>
          </a:xfrm>
          <a:prstGeom prst="arc">
            <a:avLst/>
          </a:prstGeom>
          <a:ln w="76200">
            <a:solidFill>
              <a:srgbClr val="007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89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3206" y="1399315"/>
            <a:ext cx="5857587" cy="3206708"/>
          </a:xfrm>
          <a:prstGeom prst="rect">
            <a:avLst/>
          </a:prstGeom>
          <a:ln w="28575">
            <a:noFill/>
          </a:ln>
        </p:spPr>
      </p:pic>
      <p:grpSp>
        <p:nvGrpSpPr>
          <p:cNvPr id="36" name="Group 35"/>
          <p:cNvGrpSpPr/>
          <p:nvPr/>
        </p:nvGrpSpPr>
        <p:grpSpPr>
          <a:xfrm>
            <a:off x="3080758" y="2439058"/>
            <a:ext cx="222422" cy="241482"/>
            <a:chOff x="1630396" y="3935664"/>
            <a:chExt cx="292741" cy="291900"/>
          </a:xfrm>
        </p:grpSpPr>
        <p:sp>
          <p:nvSpPr>
            <p:cNvPr id="37" name="Oval 36"/>
            <p:cNvSpPr/>
            <p:nvPr/>
          </p:nvSpPr>
          <p:spPr bwMode="auto">
            <a:xfrm>
              <a:off x="1662083" y="3971557"/>
              <a:ext cx="236777" cy="236096"/>
            </a:xfrm>
            <a:prstGeom prst="ellipse">
              <a:avLst/>
            </a:prstGeom>
            <a:noFill/>
            <a:ln w="9525" cap="flat" cmpd="sng" algn="ctr">
              <a:solidFill>
                <a:srgbClr val="8BA8D3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r="2700000">
                <a:srgbClr val="66A1DB"/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9511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600" kern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630396" y="3935664"/>
              <a:ext cx="292741" cy="291900"/>
            </a:xfrm>
            <a:prstGeom prst="ellipse">
              <a:avLst/>
            </a:prstGeom>
            <a:noFill/>
            <a:ln w="9525" cap="flat" cmpd="sng" algn="ctr">
              <a:solidFill>
                <a:srgbClr val="8BA8D3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r="2700000">
                <a:srgbClr val="66A1DB"/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9511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600" kern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1706336" y="4011385"/>
              <a:ext cx="175317" cy="174813"/>
            </a:xfrm>
            <a:prstGeom prst="ellipse">
              <a:avLst/>
            </a:prstGeom>
            <a:noFill/>
            <a:ln w="9525" cap="flat" cmpd="sng" algn="ctr">
              <a:solidFill>
                <a:srgbClr val="8BA8D3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r="2700000">
                <a:srgbClr val="66A1DB"/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9511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600" kern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081163" y="2575623"/>
            <a:ext cx="244052" cy="208760"/>
            <a:chOff x="4408544" y="724645"/>
            <a:chExt cx="396009" cy="336179"/>
          </a:xfrm>
        </p:grpSpPr>
        <p:sp>
          <p:nvSpPr>
            <p:cNvPr id="41" name="Rectangle 40"/>
            <p:cNvSpPr/>
            <p:nvPr/>
          </p:nvSpPr>
          <p:spPr>
            <a:xfrm>
              <a:off x="4408544" y="911412"/>
              <a:ext cx="396009" cy="149412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</a:endParaRPr>
            </a:p>
          </p:txBody>
        </p:sp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 flipH="1">
              <a:off x="4556330" y="724645"/>
              <a:ext cx="122168" cy="263171"/>
              <a:chOff x="5802078" y="1060824"/>
              <a:chExt cx="274758" cy="591876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V="1">
                <a:off x="5928284" y="1228908"/>
                <a:ext cx="0" cy="423792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5932836" y="1060824"/>
                <a:ext cx="144000" cy="168084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 flipV="1">
                <a:off x="5802078" y="1067049"/>
                <a:ext cx="126206" cy="168084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/>
          <p:cNvCxnSpPr/>
          <p:nvPr/>
        </p:nvCxnSpPr>
        <p:spPr>
          <a:xfrm flipH="1" flipV="1">
            <a:off x="2471351" y="3295135"/>
            <a:ext cx="378941" cy="3789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924432" y="3179805"/>
            <a:ext cx="378748" cy="4942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891482" y="3830593"/>
            <a:ext cx="0" cy="140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471351" y="3785284"/>
            <a:ext cx="362467" cy="2215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4242486" y="2842049"/>
            <a:ext cx="247141" cy="247141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Oval 50"/>
          <p:cNvSpPr/>
          <p:nvPr/>
        </p:nvSpPr>
        <p:spPr>
          <a:xfrm>
            <a:off x="3225112" y="2978954"/>
            <a:ext cx="247141" cy="247141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Oval 51"/>
          <p:cNvSpPr/>
          <p:nvPr/>
        </p:nvSpPr>
        <p:spPr>
          <a:xfrm>
            <a:off x="2544507" y="2272657"/>
            <a:ext cx="247141" cy="247141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Oval 52"/>
          <p:cNvSpPr/>
          <p:nvPr/>
        </p:nvSpPr>
        <p:spPr>
          <a:xfrm>
            <a:off x="2188119" y="2335421"/>
            <a:ext cx="247141" cy="247141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" name="Oval 53"/>
          <p:cNvSpPr/>
          <p:nvPr/>
        </p:nvSpPr>
        <p:spPr>
          <a:xfrm>
            <a:off x="5728440" y="2265400"/>
            <a:ext cx="247141" cy="247141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6" name="Oval 55"/>
          <p:cNvSpPr/>
          <p:nvPr/>
        </p:nvSpPr>
        <p:spPr>
          <a:xfrm>
            <a:off x="5094124" y="3768808"/>
            <a:ext cx="247141" cy="247141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" name="Oval 56"/>
          <p:cNvSpPr/>
          <p:nvPr/>
        </p:nvSpPr>
        <p:spPr>
          <a:xfrm>
            <a:off x="2790326" y="2238625"/>
            <a:ext cx="815552" cy="815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" name="Oval 57"/>
          <p:cNvSpPr/>
          <p:nvPr/>
        </p:nvSpPr>
        <p:spPr>
          <a:xfrm>
            <a:off x="2679113" y="2124876"/>
            <a:ext cx="1048749" cy="1048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Oval 58"/>
          <p:cNvSpPr/>
          <p:nvPr/>
        </p:nvSpPr>
        <p:spPr>
          <a:xfrm>
            <a:off x="2567903" y="2004084"/>
            <a:ext cx="1288989" cy="1288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0" name="TextBox 59"/>
          <p:cNvSpPr txBox="1"/>
          <p:nvPr/>
        </p:nvSpPr>
        <p:spPr>
          <a:xfrm>
            <a:off x="4166384" y="2539225"/>
            <a:ext cx="412874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-54</a:t>
            </a:r>
            <a:endParaRPr lang="de-CH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3272180" y="3334178"/>
            <a:ext cx="4121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-32</a:t>
            </a:r>
            <a:endParaRPr lang="de-CH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5002322" y="3459903"/>
            <a:ext cx="426021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-83</a:t>
            </a:r>
            <a:endParaRPr lang="de-CH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5674690" y="2549225"/>
            <a:ext cx="406795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-62</a:t>
            </a:r>
            <a:endParaRPr lang="de-CH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6172100" y="2943853"/>
            <a:ext cx="402871" cy="2822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-67</a:t>
            </a:r>
            <a:endParaRPr lang="de-CH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2108879" y="2036713"/>
            <a:ext cx="422436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-45</a:t>
            </a:r>
            <a:endParaRPr lang="de-CH" sz="1200" dirty="0"/>
          </a:p>
        </p:txBody>
      </p:sp>
      <p:sp>
        <p:nvSpPr>
          <p:cNvPr id="66" name="Oval 65"/>
          <p:cNvSpPr/>
          <p:nvPr/>
        </p:nvSpPr>
        <p:spPr>
          <a:xfrm>
            <a:off x="6223345" y="2660812"/>
            <a:ext cx="247141" cy="247141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8" name="TextBox 67"/>
          <p:cNvSpPr txBox="1"/>
          <p:nvPr/>
        </p:nvSpPr>
        <p:spPr>
          <a:xfrm>
            <a:off x="1901372" y="4666348"/>
            <a:ext cx="5319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Model propagation loss characteristics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Identify ideal anchor nodes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Detect interference and compute RSS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Collaborate with neighbors to estimate location</a:t>
            </a:r>
            <a:endParaRPr lang="de-CH" dirty="0"/>
          </a:p>
        </p:txBody>
      </p:sp>
      <p:sp>
        <p:nvSpPr>
          <p:cNvPr id="69" name="TextBox 68"/>
          <p:cNvSpPr txBox="1"/>
          <p:nvPr/>
        </p:nvSpPr>
        <p:spPr>
          <a:xfrm>
            <a:off x="2564017" y="1442253"/>
            <a:ext cx="1765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FlockLab</a:t>
            </a:r>
          </a:p>
        </p:txBody>
      </p:sp>
      <p:pic>
        <p:nvPicPr>
          <p:cNvPr id="70" name="Picture 8" descr="https://cifex.ethz.ch/images/eth_logo_kurz_po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8" t="32679" r="16342" b="33035"/>
          <a:stretch/>
        </p:blipFill>
        <p:spPr bwMode="auto">
          <a:xfrm>
            <a:off x="3022264" y="1767718"/>
            <a:ext cx="849257" cy="15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/>
          <p:cNvCxnSpPr/>
          <p:nvPr/>
        </p:nvCxnSpPr>
        <p:spPr>
          <a:xfrm>
            <a:off x="1754660" y="2789286"/>
            <a:ext cx="56099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417648" y="2327979"/>
            <a:ext cx="0" cy="2211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3279711" y="2695537"/>
            <a:ext cx="258244" cy="18948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15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9" grpId="0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282" y="0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Bob on Friday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4" y="1073786"/>
            <a:ext cx="1497862" cy="2662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42" y="1077947"/>
            <a:ext cx="1497862" cy="2658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20" y="1593856"/>
            <a:ext cx="1774491" cy="162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27" y="1077947"/>
            <a:ext cx="1495522" cy="2658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27" y="4055624"/>
            <a:ext cx="1516771" cy="2696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30" y="4055624"/>
            <a:ext cx="1519470" cy="2697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42" y="4445457"/>
            <a:ext cx="1509288" cy="15092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31" y="4290768"/>
            <a:ext cx="1814327" cy="18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462" y="1607125"/>
            <a:ext cx="6455076" cy="230447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35564" y="4468779"/>
            <a:ext cx="5317521" cy="403046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bg1"/>
                </a:solidFill>
                <a:cs typeface="David" panose="020E0502060401010101" pitchFamily="34" charset="-79"/>
              </a:rPr>
              <a:t>Low RSSI standard deviation : High accuracy  </a:t>
            </a:r>
            <a:endParaRPr lang="de-CH" sz="2000" dirty="0">
              <a:solidFill>
                <a:schemeClr val="bg1"/>
              </a:solidFill>
              <a:cs typeface="David" panose="020E0502060401010101" pitchFamily="34" charset="-79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42824" y="4468779"/>
            <a:ext cx="5317521" cy="403046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bg1"/>
                </a:solidFill>
                <a:cs typeface="David" panose="020E0502060401010101" pitchFamily="34" charset="-79"/>
              </a:rPr>
              <a:t>High number of ideal anchors: High accuracy  </a:t>
            </a:r>
            <a:endParaRPr lang="de-CH" sz="2000" dirty="0">
              <a:solidFill>
                <a:schemeClr val="bg1"/>
              </a:solidFill>
              <a:cs typeface="David" panose="020E0502060401010101" pitchFamily="34" charset="-79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50084" y="4468779"/>
            <a:ext cx="5317521" cy="403046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cs typeface="David" panose="020E0502060401010101" pitchFamily="34" charset="-79"/>
              </a:rPr>
              <a:t>High path loss exponent: High accuracy  </a:t>
            </a:r>
            <a:endParaRPr lang="de-CH" sz="2000" dirty="0">
              <a:solidFill>
                <a:schemeClr val="bg1"/>
              </a:solidFill>
              <a:cs typeface="David" panose="020E0502060401010101" pitchFamily="34" charset="-79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462" y="1607125"/>
            <a:ext cx="6455076" cy="22899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354" y="1585889"/>
            <a:ext cx="6553292" cy="23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1282"/>
            <a:ext cx="7886700" cy="44300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Interference mitigation is a challenge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Lack of infrastructure to generate controllable interference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We put forth CIG to generate controllable interference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</a:t>
            </a:r>
            <a:r>
              <a:rPr lang="en-US" sz="2400" dirty="0" smtClean="0"/>
              <a:t> platform to localize uncooperative RF radios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Leverages sensor network infrastructure as backbone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Achieves point level accuracy of 2m  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201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Thank You!</a:t>
            </a:r>
            <a:endParaRPr lang="de-CH" b="1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Bildplatzhalt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>
          <a:xfrm>
            <a:off x="1" y="1311744"/>
            <a:ext cx="914400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9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Other Side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733221"/>
            <a:ext cx="3142316" cy="1555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9" y="2671432"/>
            <a:ext cx="3165354" cy="617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06" y="1412915"/>
            <a:ext cx="3419895" cy="21962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5" y="3764312"/>
            <a:ext cx="3901799" cy="2121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6" y="3910669"/>
            <a:ext cx="2817278" cy="27935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00" y="3764312"/>
            <a:ext cx="3022445" cy="22542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34" y="1765505"/>
            <a:ext cx="4286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Where is the problem ?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19966"/>
            <a:ext cx="6555921" cy="5764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Need to design reliable and robust protocols</a:t>
            </a:r>
            <a:endParaRPr lang="de-CH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3" y="3835853"/>
            <a:ext cx="5438318" cy="5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Interferer location is often unknown</a:t>
            </a:r>
            <a:endParaRPr lang="de-CH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628649" y="2496674"/>
            <a:ext cx="6838950" cy="576270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200" dirty="0" smtClean="0">
                <a:solidFill>
                  <a:schemeClr val="bg1">
                    <a:lumMod val="95000"/>
                  </a:schemeClr>
                </a:solidFill>
              </a:rPr>
              <a:t>How to test and evaluate them under interference ?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8650" y="4412342"/>
            <a:ext cx="6838950" cy="609601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200" dirty="0" smtClean="0">
                <a:solidFill>
                  <a:schemeClr val="bg1">
                    <a:lumMod val="95000"/>
                  </a:schemeClr>
                </a:solidFill>
              </a:rPr>
              <a:t>How to localize the interferers in a wireless network ?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29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Contributions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28649" y="1734674"/>
            <a:ext cx="8152494" cy="576270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200" dirty="0" smtClean="0">
                <a:solidFill>
                  <a:schemeClr val="bg1">
                    <a:lumMod val="95000"/>
                  </a:schemeClr>
                </a:solidFill>
              </a:rPr>
              <a:t>A platform to generate controllable and repeatable interference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8649" y="5538761"/>
            <a:ext cx="8152494" cy="724153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>
                    <a:lumMod val="95000"/>
                  </a:schemeClr>
                </a:solidFill>
              </a:rPr>
              <a:t>A platform to localize interferers built on top on existing sensor network infrastructure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4973" y="2560054"/>
            <a:ext cx="4902717" cy="26519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39143" y="2702209"/>
            <a:ext cx="1765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FlockLab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41400" y="3684105"/>
            <a:ext cx="391886" cy="1814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TextBox 21"/>
          <p:cNvSpPr txBox="1"/>
          <p:nvPr/>
        </p:nvSpPr>
        <p:spPr>
          <a:xfrm>
            <a:off x="4441400" y="3656860"/>
            <a:ext cx="44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DINPro" panose="020B0504020101020102" pitchFamily="34" charset="0"/>
                <a:cs typeface="Times New Roman" panose="02020603050405020304" pitchFamily="18" charset="0"/>
              </a:rPr>
              <a:t>CIG</a:t>
            </a:r>
            <a:endParaRPr lang="de-CH" sz="1000" dirty="0">
              <a:solidFill>
                <a:schemeClr val="bg1"/>
              </a:solidFill>
              <a:latin typeface="DINPro" panose="020B0504020101020102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AutoShape 6" descr="Wireless, Signal, Computer"/>
          <p:cNvSpPr>
            <a:spLocks noChangeAspect="1" noChangeArrowheads="1"/>
          </p:cNvSpPr>
          <p:nvPr/>
        </p:nvSpPr>
        <p:spPr bwMode="auto">
          <a:xfrm>
            <a:off x="155575" y="-2925763"/>
            <a:ext cx="561975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cxnSp>
        <p:nvCxnSpPr>
          <p:cNvPr id="29" name="Straight Connector 28"/>
          <p:cNvCxnSpPr/>
          <p:nvPr/>
        </p:nvCxnSpPr>
        <p:spPr>
          <a:xfrm>
            <a:off x="4633634" y="3578656"/>
            <a:ext cx="0" cy="955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597348" y="3507868"/>
            <a:ext cx="72571" cy="725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Arc 35"/>
          <p:cNvSpPr/>
          <p:nvPr/>
        </p:nvSpPr>
        <p:spPr>
          <a:xfrm rot="3045898">
            <a:off x="4544683" y="3439729"/>
            <a:ext cx="186664" cy="145143"/>
          </a:xfrm>
          <a:prstGeom prst="arc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Arc 36"/>
          <p:cNvSpPr/>
          <p:nvPr/>
        </p:nvSpPr>
        <p:spPr>
          <a:xfrm rot="2195077">
            <a:off x="4423936" y="3362621"/>
            <a:ext cx="357665" cy="357665"/>
          </a:xfrm>
          <a:prstGeom prst="arc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Arc 37"/>
          <p:cNvSpPr/>
          <p:nvPr/>
        </p:nvSpPr>
        <p:spPr>
          <a:xfrm rot="14212382">
            <a:off x="4504782" y="3469654"/>
            <a:ext cx="186664" cy="145143"/>
          </a:xfrm>
          <a:prstGeom prst="arc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Arc 38"/>
          <p:cNvSpPr/>
          <p:nvPr/>
        </p:nvSpPr>
        <p:spPr>
          <a:xfrm rot="13454574">
            <a:off x="4459655" y="3348296"/>
            <a:ext cx="357665" cy="357665"/>
          </a:xfrm>
          <a:prstGeom prst="arc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056" name="Picture 8" descr="https://cifex.ethz.ch/images/eth_logo_kurz_po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8" t="32679" r="16342" b="33035"/>
          <a:stretch/>
        </p:blipFill>
        <p:spPr bwMode="auto">
          <a:xfrm>
            <a:off x="3397390" y="3027674"/>
            <a:ext cx="849257" cy="15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20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30" y="3398551"/>
            <a:ext cx="301962" cy="455792"/>
          </a:xfrm>
          <a:prstGeom prst="rect">
            <a:avLst/>
          </a:prstGeom>
        </p:spPr>
      </p:pic>
      <p:sp>
        <p:nvSpPr>
          <p:cNvPr id="2055" name="Oval 2054"/>
          <p:cNvSpPr/>
          <p:nvPr/>
        </p:nvSpPr>
        <p:spPr>
          <a:xfrm>
            <a:off x="3618508" y="2726114"/>
            <a:ext cx="2131048" cy="2131048"/>
          </a:xfrm>
          <a:prstGeom prst="ellipse">
            <a:avLst/>
          </a:prstGeom>
          <a:solidFill>
            <a:srgbClr val="C00000">
              <a:alpha val="44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468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5" grpId="0" animBg="1"/>
      <p:bldP spid="22" grpId="0"/>
      <p:bldP spid="30" grpId="0" animBg="1"/>
      <p:bldP spid="36" grpId="0" animBg="1"/>
      <p:bldP spid="37" grpId="0" animBg="1"/>
      <p:bldP spid="38" grpId="0" animBg="1"/>
      <p:bldP spid="39" grpId="0" animBg="1"/>
      <p:bldP spid="2055" grpId="0" animBg="1"/>
      <p:bldP spid="205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Current Approaches</a:t>
            </a:r>
            <a:endParaRPr lang="de-CH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1951" y="1857602"/>
            <a:ext cx="5340097" cy="2888569"/>
          </a:xfrm>
          <a:prstGeom prst="rect">
            <a:avLst/>
          </a:prstGeom>
        </p:spPr>
      </p:pic>
      <p:pic>
        <p:nvPicPr>
          <p:cNvPr id="6" name="Picture 8" descr="http://www.clker.com/cliparts/4/5/c/5/11971186302029138396ryanlerch_Cordless_Phone_(no_basestation).svg.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19" y="2751318"/>
            <a:ext cx="191666" cy="5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newyorklightingcontrol.com/assets/images/icons/Camera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72" y="4215426"/>
            <a:ext cx="395434" cy="39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://alltopreview.com/wp-content/uploads/2015/06/Microwave-Ovens-1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t="2589" r="9704" b="3502"/>
          <a:stretch/>
        </p:blipFill>
        <p:spPr bwMode="auto">
          <a:xfrm>
            <a:off x="3476173" y="2924879"/>
            <a:ext cx="639016" cy="3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5501" y="2848454"/>
            <a:ext cx="422942" cy="453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70629" y="1863116"/>
            <a:ext cx="1765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FlockLab</a:t>
            </a:r>
          </a:p>
        </p:txBody>
      </p:sp>
      <p:pic>
        <p:nvPicPr>
          <p:cNvPr id="12" name="Picture 8" descr="https://cifex.ethz.ch/images/eth_logo_kurz_pos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8" t="32679" r="16342" b="33035"/>
          <a:stretch/>
        </p:blipFill>
        <p:spPr bwMode="auto">
          <a:xfrm>
            <a:off x="3128876" y="2188581"/>
            <a:ext cx="849257" cy="15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2939143" y="4164625"/>
            <a:ext cx="159657" cy="1596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Oval 13"/>
          <p:cNvSpPr/>
          <p:nvPr/>
        </p:nvSpPr>
        <p:spPr>
          <a:xfrm>
            <a:off x="2409372" y="2723090"/>
            <a:ext cx="159657" cy="1596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Oval 14"/>
          <p:cNvSpPr/>
          <p:nvPr/>
        </p:nvSpPr>
        <p:spPr>
          <a:xfrm>
            <a:off x="4285307" y="3175754"/>
            <a:ext cx="159657" cy="1596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Oval 15"/>
          <p:cNvSpPr/>
          <p:nvPr/>
        </p:nvSpPr>
        <p:spPr>
          <a:xfrm>
            <a:off x="5068824" y="4026190"/>
            <a:ext cx="159657" cy="1596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/>
          <p:cNvSpPr/>
          <p:nvPr/>
        </p:nvSpPr>
        <p:spPr>
          <a:xfrm>
            <a:off x="6095376" y="3019039"/>
            <a:ext cx="159657" cy="1596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/>
          <p:cNvSpPr/>
          <p:nvPr/>
        </p:nvSpPr>
        <p:spPr>
          <a:xfrm>
            <a:off x="2068286" y="2346992"/>
            <a:ext cx="908590" cy="90859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Oval 18"/>
          <p:cNvSpPr/>
          <p:nvPr/>
        </p:nvSpPr>
        <p:spPr>
          <a:xfrm>
            <a:off x="2574746" y="3763660"/>
            <a:ext cx="908590" cy="90859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Oval 19"/>
          <p:cNvSpPr/>
          <p:nvPr/>
        </p:nvSpPr>
        <p:spPr>
          <a:xfrm>
            <a:off x="3901854" y="2801287"/>
            <a:ext cx="908590" cy="90859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Oval 20"/>
          <p:cNvSpPr/>
          <p:nvPr/>
        </p:nvSpPr>
        <p:spPr>
          <a:xfrm>
            <a:off x="4694357" y="3625820"/>
            <a:ext cx="908590" cy="90859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Oval 21"/>
          <p:cNvSpPr/>
          <p:nvPr/>
        </p:nvSpPr>
        <p:spPr>
          <a:xfrm>
            <a:off x="5709165" y="2659087"/>
            <a:ext cx="908590" cy="90859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TextBox 34"/>
          <p:cNvSpPr txBox="1"/>
          <p:nvPr/>
        </p:nvSpPr>
        <p:spPr>
          <a:xfrm>
            <a:off x="2184399" y="4782459"/>
            <a:ext cx="4252685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Lack of controllability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Cannot be operated remotely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Lack of realism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Cumbersome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907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Defined Radio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2256"/>
            <a:ext cx="7886700" cy="12223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Implement communication system components in software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GNU Radio to construct wireless system flow graph</a:t>
            </a:r>
          </a:p>
          <a:p>
            <a:pPr>
              <a:buFont typeface="Wingdings" panose="05000000000000000000" pitchFamily="2" charset="2"/>
              <a:buChar char="§"/>
            </a:pPr>
            <a:endParaRPr lang="de-CH" sz="2200" dirty="0"/>
          </a:p>
        </p:txBody>
      </p:sp>
      <p:pic>
        <p:nvPicPr>
          <p:cNvPr id="3074" name="Picture 2" descr="https://www.tablix.org/~avian/blog/images2/2012/07/ettus_research_usrp_n210_without_top_cov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2298" b="23778"/>
          <a:stretch/>
        </p:blipFill>
        <p:spPr bwMode="auto">
          <a:xfrm>
            <a:off x="2420257" y="3356431"/>
            <a:ext cx="4303485" cy="26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20257" y="6014821"/>
            <a:ext cx="4303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USRP N210 – SBX 40 MHz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62148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CIG Design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73167" y="2276300"/>
            <a:ext cx="3049536" cy="2152802"/>
          </a:xfrm>
          <a:prstGeom prst="roundRect">
            <a:avLst>
              <a:gd name="adj" fmla="val 16694"/>
            </a:avLst>
          </a:prstGeom>
          <a:solidFill>
            <a:schemeClr val="bg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Times New Roman"/>
                <a:cs typeface="Times New Roman"/>
              </a:rPr>
              <a:t>v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7876" y="2599512"/>
            <a:ext cx="1570485" cy="15890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2073167" y="2267713"/>
            <a:ext cx="3049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USRP N210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3796531" y="2873496"/>
            <a:ext cx="1207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/>
              </a:rPr>
              <a:t>Software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/>
              </a:rPr>
              <a:t>Radio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/>
              </a:rPr>
              <a:t>Imp.</a:t>
            </a:r>
            <a:endParaRPr lang="en-US" sz="1600" b="1" dirty="0">
              <a:solidFill>
                <a:schemeClr val="bg1"/>
              </a:solidFill>
              <a:latin typeface="+mj-lt"/>
              <a:cs typeface="Times New Roman"/>
            </a:endParaRPr>
          </a:p>
        </p:txBody>
      </p:sp>
      <p:sp>
        <p:nvSpPr>
          <p:cNvPr id="31" name="TextBox 38"/>
          <p:cNvSpPr txBox="1"/>
          <p:nvPr/>
        </p:nvSpPr>
        <p:spPr>
          <a:xfrm>
            <a:off x="2296177" y="2992844"/>
            <a:ext cx="133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cs typeface="Times New Roman"/>
              </a:rPr>
              <a:t>Record &amp; Playback</a:t>
            </a:r>
            <a:endParaRPr lang="en-US" sz="1600" b="1" dirty="0">
              <a:solidFill>
                <a:schemeClr val="bg1"/>
              </a:solidFill>
              <a:cs typeface="Times New Roman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756315" y="2065998"/>
            <a:ext cx="4097" cy="20173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760412" y="1971772"/>
            <a:ext cx="86246" cy="942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 flipV="1">
            <a:off x="4667954" y="1973823"/>
            <a:ext cx="86246" cy="9422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78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Record &amp; Playback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Shape 74"/>
          <p:cNvPicPr preferRelativeResize="0"/>
          <p:nvPr/>
        </p:nvPicPr>
        <p:blipFill rotWithShape="1">
          <a:blip r:embed="rId2" cstate="print">
            <a:alphaModFix/>
          </a:blip>
          <a:srcRect l="3558" t="10682" r="2808" b="10477"/>
          <a:stretch/>
        </p:blipFill>
        <p:spPr>
          <a:xfrm>
            <a:off x="1025338" y="2010706"/>
            <a:ext cx="1547133" cy="8667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979882" y="2480252"/>
            <a:ext cx="660400" cy="433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>
            <a:off x="6310082" y="2182709"/>
            <a:ext cx="0" cy="29028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66986" y="2044823"/>
            <a:ext cx="143096" cy="143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310082" y="2044823"/>
            <a:ext cx="145143" cy="14514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79882" y="2552822"/>
            <a:ext cx="66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CIG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058571" y="1839746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2" name="Straight Connector 21"/>
          <p:cNvCxnSpPr/>
          <p:nvPr/>
        </p:nvCxnSpPr>
        <p:spPr>
          <a:xfrm>
            <a:off x="3189200" y="2888283"/>
            <a:ext cx="30479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3479486" y="1847006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1" name="Straight Connector 30"/>
          <p:cNvCxnSpPr/>
          <p:nvPr/>
        </p:nvCxnSpPr>
        <p:spPr>
          <a:xfrm>
            <a:off x="3610115" y="2895543"/>
            <a:ext cx="30479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3907653" y="1854260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3" name="Straight Connector 32"/>
          <p:cNvCxnSpPr/>
          <p:nvPr/>
        </p:nvCxnSpPr>
        <p:spPr>
          <a:xfrm>
            <a:off x="4031025" y="2910054"/>
            <a:ext cx="30479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4327836" y="1865026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5" name="Straight Connector 34"/>
          <p:cNvCxnSpPr/>
          <p:nvPr/>
        </p:nvCxnSpPr>
        <p:spPr>
          <a:xfrm>
            <a:off x="4451940" y="2910057"/>
            <a:ext cx="30479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/>
          <p:cNvSpPr/>
          <p:nvPr/>
        </p:nvSpPr>
        <p:spPr>
          <a:xfrm>
            <a:off x="4741494" y="1865026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064" y="3328729"/>
            <a:ext cx="3697125" cy="225118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4328" y="3333919"/>
            <a:ext cx="3662100" cy="222861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81631" y="5548914"/>
            <a:ext cx="278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Clatronic Microwave Oven</a:t>
            </a:r>
            <a:endParaRPr lang="de-CH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126882" y="5565098"/>
            <a:ext cx="2802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CIG Microwave Oven</a:t>
            </a:r>
            <a:endParaRPr lang="de-CH" sz="1200" dirty="0"/>
          </a:p>
        </p:txBody>
      </p:sp>
      <p:sp>
        <p:nvSpPr>
          <p:cNvPr id="41" name="Rectangle 40"/>
          <p:cNvSpPr/>
          <p:nvPr/>
        </p:nvSpPr>
        <p:spPr>
          <a:xfrm>
            <a:off x="2593434" y="4135029"/>
            <a:ext cx="267372" cy="347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Rectangle 41"/>
          <p:cNvSpPr/>
          <p:nvPr/>
        </p:nvSpPr>
        <p:spPr>
          <a:xfrm>
            <a:off x="6574990" y="4078386"/>
            <a:ext cx="267372" cy="409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Rectangle 42"/>
          <p:cNvSpPr/>
          <p:nvPr/>
        </p:nvSpPr>
        <p:spPr>
          <a:xfrm>
            <a:off x="3042797" y="3506357"/>
            <a:ext cx="203200" cy="195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tangle 43"/>
          <p:cNvSpPr/>
          <p:nvPr/>
        </p:nvSpPr>
        <p:spPr>
          <a:xfrm>
            <a:off x="7004235" y="3439683"/>
            <a:ext cx="203200" cy="195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Rounded Rectangle 44"/>
          <p:cNvSpPr/>
          <p:nvPr/>
        </p:nvSpPr>
        <p:spPr>
          <a:xfrm>
            <a:off x="2520079" y="5934724"/>
            <a:ext cx="4521662" cy="403046"/>
          </a:xfrm>
          <a:prstGeom prst="roundRect">
            <a:avLst/>
          </a:prstGeom>
          <a:solidFill>
            <a:srgbClr val="114177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j-lt"/>
                <a:cs typeface="David" panose="020E0502060401010101" pitchFamily="34" charset="-79"/>
              </a:rPr>
              <a:t>Correlation Coefficient : </a:t>
            </a:r>
            <a:r>
              <a:rPr lang="de-CH" sz="2000" dirty="0" smtClean="0">
                <a:solidFill>
                  <a:schemeClr val="bg1"/>
                </a:solidFill>
                <a:latin typeface="+mj-lt"/>
                <a:cs typeface="David" panose="020E0502060401010101" pitchFamily="34" charset="-79"/>
              </a:rPr>
              <a:t>0.926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294" name="Picture 6" descr="http://img09.deviantart.net/9329/i/2012/034/1/2/icono_de_laptop_plateada_by_gianferdinand-d4ok8mh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15058" r="7530" b="17312"/>
          <a:stretch/>
        </p:blipFill>
        <p:spPr bwMode="auto">
          <a:xfrm>
            <a:off x="7115625" y="1988015"/>
            <a:ext cx="1472970" cy="93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/>
          <p:cNvCxnSpPr/>
          <p:nvPr/>
        </p:nvCxnSpPr>
        <p:spPr>
          <a:xfrm>
            <a:off x="6640282" y="2849339"/>
            <a:ext cx="4862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77"/>
          <p:cNvSpPr/>
          <p:nvPr/>
        </p:nvSpPr>
        <p:spPr>
          <a:xfrm>
            <a:off x="7443509" y="2299129"/>
            <a:ext cx="113289" cy="277239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9" name="Straight Connector 78"/>
          <p:cNvCxnSpPr/>
          <p:nvPr/>
        </p:nvCxnSpPr>
        <p:spPr>
          <a:xfrm>
            <a:off x="7549541" y="2561854"/>
            <a:ext cx="14665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/>
          <p:cNvSpPr/>
          <p:nvPr/>
        </p:nvSpPr>
        <p:spPr>
          <a:xfrm>
            <a:off x="7690250" y="2299129"/>
            <a:ext cx="113289" cy="277239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4" name="Straight Connector 83"/>
          <p:cNvCxnSpPr/>
          <p:nvPr/>
        </p:nvCxnSpPr>
        <p:spPr>
          <a:xfrm>
            <a:off x="7803539" y="2569111"/>
            <a:ext cx="14665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936994" y="2306385"/>
            <a:ext cx="113289" cy="277239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6" name="Straight Connector 85"/>
          <p:cNvCxnSpPr/>
          <p:nvPr/>
        </p:nvCxnSpPr>
        <p:spPr>
          <a:xfrm>
            <a:off x="8043026" y="2569110"/>
            <a:ext cx="14665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 86"/>
          <p:cNvSpPr/>
          <p:nvPr/>
        </p:nvSpPr>
        <p:spPr>
          <a:xfrm>
            <a:off x="8183735" y="2306385"/>
            <a:ext cx="113289" cy="277239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625822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Record &amp; Playback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Group 91"/>
          <p:cNvGrpSpPr>
            <a:grpSpLocks noChangeAspect="1"/>
          </p:cNvGrpSpPr>
          <p:nvPr/>
        </p:nvGrpSpPr>
        <p:grpSpPr>
          <a:xfrm>
            <a:off x="1740132" y="1573999"/>
            <a:ext cx="2156032" cy="1576153"/>
            <a:chOff x="735133" y="1611381"/>
            <a:chExt cx="3641593" cy="2662161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2773553" y="2164941"/>
              <a:ext cx="251260" cy="549824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4198672" y="3601325"/>
              <a:ext cx="178054" cy="158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4039064" y="2531409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915601" y="3455606"/>
              <a:ext cx="178054" cy="158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2650457" y="2691589"/>
              <a:ext cx="178054" cy="158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3783311" y="1837709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3009353" y="2053739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2806286" y="1611381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2768715" y="4160128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656404" y="3140897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1638633" y="2711531"/>
              <a:ext cx="178054" cy="158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1638556" y="1849735"/>
              <a:ext cx="178054" cy="158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1049384" y="2531409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5133" y="2028342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260685" y="3197604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1549529" y="3613931"/>
              <a:ext cx="178054" cy="158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H="1">
              <a:off x="3135795" y="1902279"/>
              <a:ext cx="633930" cy="20701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99" idx="1"/>
            </p:cNvCxnSpPr>
            <p:nvPr/>
          </p:nvCxnSpPr>
          <p:spPr>
            <a:xfrm>
              <a:off x="2902784" y="1731145"/>
              <a:ext cx="123821" cy="339203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5" idx="2"/>
              <a:endCxn id="97" idx="6"/>
            </p:cNvCxnSpPr>
            <p:nvPr/>
          </p:nvCxnSpPr>
          <p:spPr>
            <a:xfrm flipH="1">
              <a:off x="2828511" y="2588116"/>
              <a:ext cx="1210553" cy="182636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2" idx="0"/>
              <a:endCxn id="97" idx="4"/>
            </p:cNvCxnSpPr>
            <p:nvPr/>
          </p:nvCxnSpPr>
          <p:spPr>
            <a:xfrm flipV="1">
              <a:off x="2715306" y="2849914"/>
              <a:ext cx="24178" cy="290983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94" idx="0"/>
              <a:endCxn id="95" idx="4"/>
            </p:cNvCxnSpPr>
            <p:nvPr/>
          </p:nvCxnSpPr>
          <p:spPr>
            <a:xfrm flipH="1" flipV="1">
              <a:off x="4097966" y="2644823"/>
              <a:ext cx="189733" cy="956502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94" idx="2"/>
              <a:endCxn id="96" idx="6"/>
            </p:cNvCxnSpPr>
            <p:nvPr/>
          </p:nvCxnSpPr>
          <p:spPr>
            <a:xfrm flipH="1" flipV="1">
              <a:off x="3093655" y="3534769"/>
              <a:ext cx="1105017" cy="145719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96" idx="1"/>
              <a:endCxn id="102" idx="4"/>
            </p:cNvCxnSpPr>
            <p:nvPr/>
          </p:nvCxnSpPr>
          <p:spPr>
            <a:xfrm flipH="1" flipV="1">
              <a:off x="2715306" y="3254311"/>
              <a:ext cx="226370" cy="224481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96" idx="4"/>
              <a:endCxn id="101" idx="0"/>
            </p:cNvCxnSpPr>
            <p:nvPr/>
          </p:nvCxnSpPr>
          <p:spPr>
            <a:xfrm flipH="1">
              <a:off x="2827617" y="3613931"/>
              <a:ext cx="177011" cy="546197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96" idx="2"/>
              <a:endCxn id="108" idx="6"/>
            </p:cNvCxnSpPr>
            <p:nvPr/>
          </p:nvCxnSpPr>
          <p:spPr>
            <a:xfrm flipH="1">
              <a:off x="1727583" y="3534769"/>
              <a:ext cx="1188018" cy="158325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97" idx="2"/>
              <a:endCxn id="103" idx="6"/>
            </p:cNvCxnSpPr>
            <p:nvPr/>
          </p:nvCxnSpPr>
          <p:spPr>
            <a:xfrm flipH="1">
              <a:off x="1816687" y="2770752"/>
              <a:ext cx="833770" cy="19942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3" idx="0"/>
              <a:endCxn id="104" idx="4"/>
            </p:cNvCxnSpPr>
            <p:nvPr/>
          </p:nvCxnSpPr>
          <p:spPr>
            <a:xfrm flipH="1" flipV="1">
              <a:off x="1727583" y="2008060"/>
              <a:ext cx="77" cy="703471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4" idx="2"/>
              <a:endCxn id="106" idx="6"/>
            </p:cNvCxnSpPr>
            <p:nvPr/>
          </p:nvCxnSpPr>
          <p:spPr>
            <a:xfrm flipH="1">
              <a:off x="852936" y="1928898"/>
              <a:ext cx="785620" cy="156151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5" idx="1"/>
              <a:endCxn id="106" idx="4"/>
            </p:cNvCxnSpPr>
            <p:nvPr/>
          </p:nvCxnSpPr>
          <p:spPr>
            <a:xfrm flipH="1" flipV="1">
              <a:off x="794035" y="2141756"/>
              <a:ext cx="272601" cy="406262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3" idx="3"/>
              <a:endCxn id="107" idx="7"/>
            </p:cNvCxnSpPr>
            <p:nvPr/>
          </p:nvCxnSpPr>
          <p:spPr>
            <a:xfrm flipH="1">
              <a:off x="1361236" y="2846670"/>
              <a:ext cx="303472" cy="367543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1179430" y="4048605"/>
              <a:ext cx="117803" cy="113414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cxnSp>
          <p:nvCxnSpPr>
            <p:cNvPr id="124" name="Straight Connector 123"/>
            <p:cNvCxnSpPr>
              <a:stCxn id="108" idx="1"/>
              <a:endCxn id="107" idx="5"/>
            </p:cNvCxnSpPr>
            <p:nvPr/>
          </p:nvCxnSpPr>
          <p:spPr>
            <a:xfrm flipH="1" flipV="1">
              <a:off x="1361236" y="3294409"/>
              <a:ext cx="214368" cy="342708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1270844" y="3752886"/>
              <a:ext cx="324000" cy="32400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Freeform 135"/>
          <p:cNvSpPr/>
          <p:nvPr/>
        </p:nvSpPr>
        <p:spPr>
          <a:xfrm>
            <a:off x="3955483" y="1854825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4086112" y="2903362"/>
            <a:ext cx="30479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Freeform 137"/>
          <p:cNvSpPr/>
          <p:nvPr/>
        </p:nvSpPr>
        <p:spPr>
          <a:xfrm>
            <a:off x="4376398" y="1862085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4507027" y="2910622"/>
            <a:ext cx="30479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reeform 139"/>
          <p:cNvSpPr/>
          <p:nvPr/>
        </p:nvSpPr>
        <p:spPr>
          <a:xfrm>
            <a:off x="4804565" y="1869339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4927937" y="2925133"/>
            <a:ext cx="30479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Freeform 141"/>
          <p:cNvSpPr/>
          <p:nvPr/>
        </p:nvSpPr>
        <p:spPr>
          <a:xfrm>
            <a:off x="5224748" y="1880105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5348852" y="2925136"/>
            <a:ext cx="30479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Freeform 143"/>
          <p:cNvSpPr/>
          <p:nvPr/>
        </p:nvSpPr>
        <p:spPr>
          <a:xfrm>
            <a:off x="5638406" y="1880105"/>
            <a:ext cx="137886" cy="1059545"/>
          </a:xfrm>
          <a:custGeom>
            <a:avLst/>
            <a:gdLst>
              <a:gd name="connsiteX0" fmla="*/ 0 w 137886"/>
              <a:gd name="connsiteY0" fmla="*/ 1052288 h 1059545"/>
              <a:gd name="connsiteX1" fmla="*/ 72572 w 137886"/>
              <a:gd name="connsiteY1" fmla="*/ 2 h 1059545"/>
              <a:gd name="connsiteX2" fmla="*/ 137886 w 137886"/>
              <a:gd name="connsiteY2" fmla="*/ 1059545 h 10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6" h="1059545">
                <a:moveTo>
                  <a:pt x="0" y="1052288"/>
                </a:moveTo>
                <a:cubicBezTo>
                  <a:pt x="24795" y="525540"/>
                  <a:pt x="49591" y="-1207"/>
                  <a:pt x="72572" y="2"/>
                </a:cubicBezTo>
                <a:cubicBezTo>
                  <a:pt x="95553" y="1211"/>
                  <a:pt x="116719" y="530378"/>
                  <a:pt x="137886" y="1059545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848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6" grpId="0" animBg="1"/>
      <p:bldP spid="16" grpId="1" animBg="1"/>
      <p:bldP spid="30" grpId="0" animBg="1"/>
      <p:bldP spid="30" grpId="1" animBg="1"/>
      <p:bldP spid="32" grpId="0" animBg="1"/>
      <p:bldP spid="32" grpId="1" animBg="1"/>
      <p:bldP spid="34" grpId="0" animBg="1"/>
      <p:bldP spid="34" grpId="1" animBg="1"/>
      <p:bldP spid="36" grpId="0" animBg="1"/>
      <p:bldP spid="36" grpId="1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78" grpId="0" animBg="1"/>
      <p:bldP spid="83" grpId="0" animBg="1"/>
      <p:bldP spid="85" grpId="0" animBg="1"/>
      <p:bldP spid="87" grpId="0" animBg="1"/>
      <p:bldP spid="136" grpId="0" animBg="1"/>
      <p:bldP spid="138" grpId="0" animBg="1"/>
      <p:bldP spid="140" grpId="0" animBg="1"/>
      <p:bldP spid="142" grpId="0" animBg="1"/>
      <p:bldP spid="14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486</Words>
  <Application>Microsoft Macintosh PowerPoint</Application>
  <PresentationFormat>On-screen Show (4:3)</PresentationFormat>
  <Paragraphs>176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 Unicode MS</vt:lpstr>
      <vt:lpstr>Calibri</vt:lpstr>
      <vt:lpstr>David</vt:lpstr>
      <vt:lpstr>DINPro</vt:lpstr>
      <vt:lpstr>Dotum</vt:lpstr>
      <vt:lpstr>Helvetica Neue</vt:lpstr>
      <vt:lpstr>Times New Roman</vt:lpstr>
      <vt:lpstr>Wingdings</vt:lpstr>
      <vt:lpstr>Arial</vt:lpstr>
      <vt:lpstr>Office Theme</vt:lpstr>
      <vt:lpstr>Privacy Aware Mobility Prediction Platform</vt:lpstr>
      <vt:lpstr>Bob on Friday</vt:lpstr>
      <vt:lpstr>The Other Side</vt:lpstr>
      <vt:lpstr>Where is the problem ?</vt:lpstr>
      <vt:lpstr>Contributions</vt:lpstr>
      <vt:lpstr>Current Approaches</vt:lpstr>
      <vt:lpstr>Software Defined Radio</vt:lpstr>
      <vt:lpstr>CIG Design</vt:lpstr>
      <vt:lpstr>Record &amp; Playback</vt:lpstr>
      <vt:lpstr>CIG Design</vt:lpstr>
      <vt:lpstr>Software Radio Implementation</vt:lpstr>
      <vt:lpstr>CIG Design</vt:lpstr>
      <vt:lpstr>Analog Phone</vt:lpstr>
      <vt:lpstr>Wireless Camera</vt:lpstr>
      <vt:lpstr>Impact on Communication Link</vt:lpstr>
      <vt:lpstr>Link Impact Comparison</vt:lpstr>
      <vt:lpstr>Interferer Localization</vt:lpstr>
      <vt:lpstr>Challenges</vt:lpstr>
      <vt:lpstr>Implementation</vt:lpstr>
      <vt:lpstr>Evaluation</vt:lpstr>
      <vt:lpstr>Conclusion</vt:lpstr>
      <vt:lpstr>Thank You!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Wireless Coexistence Research</dc:title>
  <dc:creator>Kulkarni  Vaibhav Milind</dc:creator>
  <cp:lastModifiedBy>Vaibhav Kulkarni</cp:lastModifiedBy>
  <cp:revision>265</cp:revision>
  <dcterms:created xsi:type="dcterms:W3CDTF">2015-08-13T14:42:14Z</dcterms:created>
  <dcterms:modified xsi:type="dcterms:W3CDTF">2016-05-15T12:26:07Z</dcterms:modified>
</cp:coreProperties>
</file>